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2"/>
  </p:notesMasterIdLst>
  <p:handoutMasterIdLst>
    <p:handoutMasterId r:id="rId73"/>
  </p:handout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3" r:id="rId28"/>
    <p:sldId id="282"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20" r:id="rId65"/>
    <p:sldId id="321" r:id="rId66"/>
    <p:sldId id="319" r:id="rId67"/>
    <p:sldId id="322" r:id="rId68"/>
    <p:sldId id="323" r:id="rId69"/>
    <p:sldId id="324" r:id="rId70"/>
    <p:sldId id="325" r:id="rId7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6" d="100"/>
          <a:sy n="86" d="100"/>
        </p:scale>
        <p:origin x="-1880" y="-10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notesMaster" Target="notesMasters/notesMaster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handoutMaster" Target="handoutMasters/handoutMaster1.xml"/><Relationship Id="rId74" Type="http://schemas.openxmlformats.org/officeDocument/2006/relationships/printerSettings" Target="printerSettings/printerSettings1.bin"/><Relationship Id="rId75" Type="http://schemas.openxmlformats.org/officeDocument/2006/relationships/presProps" Target="presProps.xml"/><Relationship Id="rId76" Type="http://schemas.openxmlformats.org/officeDocument/2006/relationships/viewProps" Target="viewProps.xml"/><Relationship Id="rId77" Type="http://schemas.openxmlformats.org/officeDocument/2006/relationships/theme" Target="theme/theme1.xml"/><Relationship Id="rId78" Type="http://schemas.openxmlformats.org/officeDocument/2006/relationships/tableStyles" Target="tableStyle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59807BC-2315-884A-8012-568D0EB941A8}" type="datetimeFigureOut">
              <a:rPr lang="es-ES" smtClean="0"/>
              <a:t>31-05-20</a:t>
            </a:fld>
            <a:endParaRPr lang="es-ES"/>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3012CDE-648A-F84F-8BF7-1D6670092414}" type="slidenum">
              <a:rPr lang="es-ES" smtClean="0"/>
              <a:t>‹Nr.›</a:t>
            </a:fld>
            <a:endParaRPr lang="es-ES"/>
          </a:p>
        </p:txBody>
      </p:sp>
    </p:spTree>
    <p:extLst>
      <p:ext uri="{BB962C8B-B14F-4D97-AF65-F5344CB8AC3E}">
        <p14:creationId xmlns:p14="http://schemas.microsoft.com/office/powerpoint/2010/main" val="42654594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E5BD65-D93D-C349-9691-8B074F0866FA}" type="datetimeFigureOut">
              <a:rPr lang="es-ES" smtClean="0"/>
              <a:t>31-05-20</a:t>
            </a:fld>
            <a:endParaRPr lang="es-ES"/>
          </a:p>
        </p:txBody>
      </p:sp>
      <p:sp>
        <p:nvSpPr>
          <p:cNvPr id="4" name="Marcador de imagen de diapositiva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685D69-5433-3A4A-B42C-FDC5572BA09E}" type="slidenum">
              <a:rPr lang="es-ES" smtClean="0"/>
              <a:t>‹Nr.›</a:t>
            </a:fld>
            <a:endParaRPr lang="es-ES"/>
          </a:p>
        </p:txBody>
      </p:sp>
    </p:spTree>
    <p:extLst>
      <p:ext uri="{BB962C8B-B14F-4D97-AF65-F5344CB8AC3E}">
        <p14:creationId xmlns:p14="http://schemas.microsoft.com/office/powerpoint/2010/main" val="389977332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3468502"/>
            <a:ext cx="4038600" cy="700088"/>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4171951"/>
            <a:ext cx="4038600" cy="561415"/>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800600" y="4819230"/>
            <a:ext cx="1232647" cy="273844"/>
          </a:xfrm>
        </p:spPr>
        <p:txBody>
          <a:bodyPr/>
          <a:lstStyle>
            <a:lvl1pPr algn="l">
              <a:defRPr/>
            </a:lvl1pPr>
          </a:lstStyle>
          <a:p>
            <a:fld id="{430241CA-E937-9E4A-9435-6F13F31F871F}" type="datetime1">
              <a:rPr lang="es-CL" smtClean="0"/>
              <a:t>31-05-20</a:t>
            </a:fld>
            <a:endParaRPr lang="en-US"/>
          </a:p>
        </p:txBody>
      </p:sp>
      <p:sp>
        <p:nvSpPr>
          <p:cNvPr id="5" name="Footer Placeholder 4"/>
          <p:cNvSpPr>
            <a:spLocks noGrp="1"/>
          </p:cNvSpPr>
          <p:nvPr>
            <p:ph type="ftr" sz="quarter" idx="11"/>
          </p:nvPr>
        </p:nvSpPr>
        <p:spPr>
          <a:xfrm>
            <a:off x="6311153" y="4819230"/>
            <a:ext cx="2617694" cy="273844"/>
          </a:xfrm>
        </p:spPr>
        <p:txBody>
          <a:bodyPr/>
          <a:lstStyle>
            <a:lvl1pPr algn="r">
              <a:defRPr/>
            </a:lvl1pPr>
          </a:lstStyle>
          <a:p>
            <a:endParaRPr lang="en-US"/>
          </a:p>
        </p:txBody>
      </p:sp>
      <p:sp>
        <p:nvSpPr>
          <p:cNvPr id="7" name="Rectangle 6"/>
          <p:cNvSpPr/>
          <p:nvPr/>
        </p:nvSpPr>
        <p:spPr>
          <a:xfrm>
            <a:off x="282575" y="171450"/>
            <a:ext cx="4235450" cy="314096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171450"/>
            <a:ext cx="2057400" cy="152933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1783080"/>
            <a:ext cx="2057400" cy="152933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4" y="131110"/>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171450"/>
            <a:ext cx="2057400" cy="1529334"/>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1783080"/>
            <a:ext cx="2057400" cy="152933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11931"/>
            <a:ext cx="685800" cy="12001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8" y="17145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C1F34A45-DDA1-6E4A-884D-788BE0DCC639}" type="datetime1">
              <a:rPr lang="es-CL" smtClean="0"/>
              <a:t>31-05-20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‹Nr.›</a:t>
            </a:fld>
            <a:endParaRPr lang="en-US"/>
          </a:p>
        </p:txBody>
      </p:sp>
      <p:sp>
        <p:nvSpPr>
          <p:cNvPr id="12" name="Content Placeholder 2"/>
          <p:cNvSpPr>
            <a:spLocks noGrp="1"/>
          </p:cNvSpPr>
          <p:nvPr>
            <p:ph sz="half" idx="17"/>
          </p:nvPr>
        </p:nvSpPr>
        <p:spPr>
          <a:xfrm>
            <a:off x="502923" y="1489472"/>
            <a:ext cx="3657413" cy="147447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4" name="Content Placeholder 2"/>
          <p:cNvSpPr>
            <a:spLocks noGrp="1"/>
          </p:cNvSpPr>
          <p:nvPr>
            <p:ph sz="half" idx="18"/>
          </p:nvPr>
        </p:nvSpPr>
        <p:spPr>
          <a:xfrm>
            <a:off x="502923" y="3123724"/>
            <a:ext cx="3657413" cy="147447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5" name="Content Placeholder 2"/>
          <p:cNvSpPr>
            <a:spLocks noGrp="1"/>
          </p:cNvSpPr>
          <p:nvPr>
            <p:ph sz="half" idx="1"/>
          </p:nvPr>
        </p:nvSpPr>
        <p:spPr>
          <a:xfrm>
            <a:off x="4410075" y="1489472"/>
            <a:ext cx="3657600" cy="147447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6" name="Content Placeholder 2"/>
          <p:cNvSpPr>
            <a:spLocks noGrp="1"/>
          </p:cNvSpPr>
          <p:nvPr>
            <p:ph sz="half" idx="16"/>
          </p:nvPr>
        </p:nvSpPr>
        <p:spPr>
          <a:xfrm>
            <a:off x="4410075" y="3127248"/>
            <a:ext cx="3657600" cy="147447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11931"/>
            <a:ext cx="685800" cy="12001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8" y="17145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8C2C8246-9775-8E44-A8CE-ACAAEF602464}" type="datetime1">
              <a:rPr lang="es-CL" smtClean="0"/>
              <a:t>31-05-20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‹Nr.›</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11931"/>
            <a:ext cx="685800" cy="2266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E45C80CB-3E63-654D-A4BB-FE57DBBDAF2E}" type="datetime1">
              <a:rPr lang="es-CL" smtClean="0"/>
              <a:t>31-05-20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‹Nr.›</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8" y="171451"/>
            <a:ext cx="3451225" cy="475892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1928812"/>
            <a:ext cx="3255264" cy="871538"/>
          </a:xfrm>
        </p:spPr>
        <p:txBody>
          <a:bodyPr anchor="b">
            <a:normAutofit/>
          </a:bodyPr>
          <a:lstStyle>
            <a:lvl1pPr algn="l">
              <a:defRPr sz="2600" b="0">
                <a:solidFill>
                  <a:schemeClr val="bg1"/>
                </a:solidFill>
              </a:defRPr>
            </a:lvl1pPr>
          </a:lstStyle>
          <a:p>
            <a:r>
              <a:rPr lang="en-US" dirty="0" smtClean="0"/>
              <a:t>Click to edit Master title style</a:t>
            </a:r>
            <a:endParaRPr dirty="0"/>
          </a:p>
        </p:txBody>
      </p:sp>
      <p:sp>
        <p:nvSpPr>
          <p:cNvPr id="3" name="Content Placeholder 2"/>
          <p:cNvSpPr>
            <a:spLocks noGrp="1"/>
          </p:cNvSpPr>
          <p:nvPr>
            <p:ph idx="1"/>
          </p:nvPr>
        </p:nvSpPr>
        <p:spPr>
          <a:xfrm>
            <a:off x="4168778" y="204789"/>
            <a:ext cx="4597399" cy="4389835"/>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Text Placeholder 3"/>
          <p:cNvSpPr>
            <a:spLocks noGrp="1"/>
          </p:cNvSpPr>
          <p:nvPr>
            <p:ph type="body" sz="half" idx="2"/>
          </p:nvPr>
        </p:nvSpPr>
        <p:spPr>
          <a:xfrm>
            <a:off x="381093" y="2800351"/>
            <a:ext cx="3255264" cy="1794272"/>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7391399" y="4817690"/>
            <a:ext cx="1537447" cy="273844"/>
          </a:xfrm>
        </p:spPr>
        <p:txBody>
          <a:bodyPr/>
          <a:lstStyle/>
          <a:p>
            <a:fld id="{31412A3C-22F6-DF48-9E0C-10CCF17AB07E}" type="datetime1">
              <a:rPr lang="es-CL" smtClean="0"/>
              <a:t>31-05-20</a:t>
            </a:fld>
            <a:endParaRPr lang="en-US"/>
          </a:p>
        </p:txBody>
      </p:sp>
      <p:sp>
        <p:nvSpPr>
          <p:cNvPr id="6" name="Footer Placeholder 5"/>
          <p:cNvSpPr>
            <a:spLocks noGrp="1"/>
          </p:cNvSpPr>
          <p:nvPr>
            <p:ph type="ftr" sz="quarter" idx="11"/>
          </p:nvPr>
        </p:nvSpPr>
        <p:spPr>
          <a:xfrm>
            <a:off x="3859308" y="4817690"/>
            <a:ext cx="3316941" cy="273844"/>
          </a:xfrm>
        </p:spPr>
        <p:txBody>
          <a:bodyPr/>
          <a:lstStyle/>
          <a:p>
            <a:endParaRPr lang="en-US"/>
          </a:p>
        </p:txBody>
      </p:sp>
      <p:sp>
        <p:nvSpPr>
          <p:cNvPr id="9" name="TextBox 8"/>
          <p:cNvSpPr txBox="1"/>
          <p:nvPr/>
        </p:nvSpPr>
        <p:spPr>
          <a:xfrm>
            <a:off x="424894" y="131110"/>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11931"/>
            <a:ext cx="685800" cy="2266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2343151"/>
            <a:ext cx="3898272" cy="653654"/>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6" y="171451"/>
            <a:ext cx="3460658" cy="475892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169404" y="2996803"/>
            <a:ext cx="3898272" cy="1610916"/>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4817690"/>
            <a:ext cx="1537447" cy="273844"/>
          </a:xfrm>
        </p:spPr>
        <p:txBody>
          <a:bodyPr/>
          <a:lstStyle/>
          <a:p>
            <a:fld id="{5A604D2F-1BB5-9349-B552-864CC5F8A967}" type="datetime1">
              <a:rPr lang="es-CL" smtClean="0"/>
              <a:t>31-05-20</a:t>
            </a:fld>
            <a:endParaRPr lang="en-US"/>
          </a:p>
        </p:txBody>
      </p:sp>
      <p:sp>
        <p:nvSpPr>
          <p:cNvPr id="6" name="Footer Placeholder 5"/>
          <p:cNvSpPr>
            <a:spLocks noGrp="1"/>
          </p:cNvSpPr>
          <p:nvPr>
            <p:ph type="ftr" sz="quarter" idx="11"/>
          </p:nvPr>
        </p:nvSpPr>
        <p:spPr>
          <a:xfrm>
            <a:off x="4191000" y="4817690"/>
            <a:ext cx="3005138" cy="273844"/>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‹Nr.›</a:t>
            </a:fld>
            <a:endParaRPr lang="en-US"/>
          </a:p>
        </p:txBody>
      </p:sp>
      <p:sp>
        <p:nvSpPr>
          <p:cNvPr id="10" name="TextBox 9"/>
          <p:cNvSpPr txBox="1"/>
          <p:nvPr/>
        </p:nvSpPr>
        <p:spPr>
          <a:xfrm>
            <a:off x="3990110" y="2528048"/>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8" y="3318062"/>
            <a:ext cx="6191157" cy="625289"/>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8" y="171450"/>
            <a:ext cx="6378389" cy="314096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506508" y="3943351"/>
            <a:ext cx="6191157" cy="664369"/>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7C7CF5-EB41-C24F-BF37-3566D04753F5}" type="datetime1">
              <a:rPr lang="es-CL" smtClean="0"/>
              <a:t>31-05-20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‹Nr.›</a:t>
            </a:fld>
            <a:endParaRPr lang="en-US"/>
          </a:p>
        </p:txBody>
      </p:sp>
      <p:sp>
        <p:nvSpPr>
          <p:cNvPr id="8" name="Rectangle 7"/>
          <p:cNvSpPr/>
          <p:nvPr/>
        </p:nvSpPr>
        <p:spPr>
          <a:xfrm>
            <a:off x="6802438" y="171450"/>
            <a:ext cx="2057400" cy="152933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1783080"/>
            <a:ext cx="2057400" cy="15293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3474594"/>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7" y="171451"/>
            <a:ext cx="6387167" cy="475892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7" y="1928812"/>
            <a:ext cx="6181611" cy="871538"/>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2800351"/>
            <a:ext cx="6179566" cy="1794272"/>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5212262" y="4676706"/>
            <a:ext cx="1348398" cy="273844"/>
          </a:xfrm>
        </p:spPr>
        <p:txBody>
          <a:bodyPr/>
          <a:lstStyle>
            <a:lvl1pPr>
              <a:defRPr>
                <a:solidFill>
                  <a:schemeClr val="bg1"/>
                </a:solidFill>
              </a:defRPr>
            </a:lvl1pPr>
          </a:lstStyle>
          <a:p>
            <a:fld id="{153A6E2B-61F0-4443-AB60-CF707486E099}" type="datetime1">
              <a:rPr lang="es-CL" smtClean="0"/>
              <a:t>31-05-20</a:t>
            </a:fld>
            <a:endParaRPr lang="en-US"/>
          </a:p>
        </p:txBody>
      </p:sp>
      <p:sp>
        <p:nvSpPr>
          <p:cNvPr id="6" name="Footer Placeholder 5"/>
          <p:cNvSpPr>
            <a:spLocks noGrp="1"/>
          </p:cNvSpPr>
          <p:nvPr>
            <p:ph type="ftr" sz="quarter" idx="11"/>
          </p:nvPr>
        </p:nvSpPr>
        <p:spPr>
          <a:xfrm>
            <a:off x="381098" y="4676706"/>
            <a:ext cx="4648105" cy="273844"/>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‹Nr.›</a:t>
            </a:fld>
            <a:endParaRPr lang="en-US"/>
          </a:p>
        </p:txBody>
      </p:sp>
      <p:sp>
        <p:nvSpPr>
          <p:cNvPr id="9" name="TextBox 8"/>
          <p:cNvSpPr txBox="1"/>
          <p:nvPr/>
        </p:nvSpPr>
        <p:spPr>
          <a:xfrm>
            <a:off x="424894" y="131110"/>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171450"/>
            <a:ext cx="2057400" cy="152933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1781205"/>
            <a:ext cx="2057400" cy="1529334"/>
          </a:xfrm>
        </p:spPr>
        <p:txBody>
          <a:bodyPr/>
          <a:lstStyle>
            <a:lvl1pPr>
              <a:buNone/>
              <a:defRPr/>
            </a:lvl1pPr>
          </a:lstStyle>
          <a:p>
            <a:r>
              <a:rPr lang="en-US" smtClean="0"/>
              <a:t>Click icon to add picture</a:t>
            </a:r>
            <a:endParaRPr/>
          </a:p>
        </p:txBody>
      </p:sp>
      <p:sp>
        <p:nvSpPr>
          <p:cNvPr id="13" name="Picture Placeholder 12"/>
          <p:cNvSpPr>
            <a:spLocks noGrp="1"/>
          </p:cNvSpPr>
          <p:nvPr>
            <p:ph type="pic" sz="quarter" idx="14"/>
          </p:nvPr>
        </p:nvSpPr>
        <p:spPr>
          <a:xfrm>
            <a:off x="6802438" y="3401568"/>
            <a:ext cx="2057400" cy="1529334"/>
          </a:xfrm>
        </p:spPr>
        <p:txBody>
          <a:bodyPr/>
          <a:lstStyle>
            <a:lvl1pPr>
              <a:buNone/>
              <a:defRPr/>
            </a:lvl1pPr>
          </a:lstStyle>
          <a:p>
            <a:r>
              <a:rPr lang="en-US" smtClean="0"/>
              <a:t>Click icon to add picture</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171451"/>
            <a:ext cx="4235450" cy="475892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1928812"/>
            <a:ext cx="4016633" cy="871538"/>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2800351"/>
            <a:ext cx="4015304" cy="1794272"/>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3048000" y="4676706"/>
            <a:ext cx="1348398" cy="273844"/>
          </a:xfrm>
        </p:spPr>
        <p:txBody>
          <a:bodyPr/>
          <a:lstStyle>
            <a:lvl1pPr>
              <a:defRPr>
                <a:solidFill>
                  <a:schemeClr val="bg1"/>
                </a:solidFill>
              </a:defRPr>
            </a:lvl1pPr>
          </a:lstStyle>
          <a:p>
            <a:fld id="{FC476537-E096-B047-A607-AC47877922C0}" type="datetime1">
              <a:rPr lang="es-CL" smtClean="0"/>
              <a:t>31-05-20</a:t>
            </a:fld>
            <a:endParaRPr lang="en-US"/>
          </a:p>
        </p:txBody>
      </p:sp>
      <p:sp>
        <p:nvSpPr>
          <p:cNvPr id="6" name="Footer Placeholder 5"/>
          <p:cNvSpPr>
            <a:spLocks noGrp="1"/>
          </p:cNvSpPr>
          <p:nvPr>
            <p:ph type="ftr" sz="quarter" idx="11"/>
          </p:nvPr>
        </p:nvSpPr>
        <p:spPr>
          <a:xfrm>
            <a:off x="381098" y="4676706"/>
            <a:ext cx="2590705" cy="273844"/>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‹Nr.›</a:t>
            </a:fld>
            <a:endParaRPr lang="en-US"/>
          </a:p>
        </p:txBody>
      </p:sp>
      <p:sp>
        <p:nvSpPr>
          <p:cNvPr id="9" name="TextBox 8"/>
          <p:cNvSpPr txBox="1"/>
          <p:nvPr/>
        </p:nvSpPr>
        <p:spPr>
          <a:xfrm>
            <a:off x="424894" y="131110"/>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171450"/>
            <a:ext cx="2057400" cy="152933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3401045"/>
            <a:ext cx="2057400" cy="152933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171450"/>
            <a:ext cx="2057400" cy="1529334"/>
          </a:xfrm>
        </p:spPr>
        <p:txBody>
          <a:bodyPr/>
          <a:lstStyle>
            <a:lvl1pPr>
              <a:buNone/>
              <a:defRPr/>
            </a:lvl1pPr>
          </a:lstStyle>
          <a:p>
            <a:r>
              <a:rPr lang="en-US" smtClean="0"/>
              <a:t>Click icon to add picture</a:t>
            </a:r>
            <a:endParaRPr/>
          </a:p>
        </p:txBody>
      </p:sp>
      <p:sp>
        <p:nvSpPr>
          <p:cNvPr id="13" name="Picture Placeholder 12"/>
          <p:cNvSpPr>
            <a:spLocks noGrp="1"/>
          </p:cNvSpPr>
          <p:nvPr>
            <p:ph type="pic" sz="quarter" idx="14"/>
          </p:nvPr>
        </p:nvSpPr>
        <p:spPr>
          <a:xfrm>
            <a:off x="4624388" y="1786247"/>
            <a:ext cx="2057400" cy="1529334"/>
          </a:xfrm>
        </p:spPr>
        <p:txBody>
          <a:bodyPr/>
          <a:lstStyle>
            <a:lvl1pPr>
              <a:buNone/>
              <a:defRPr/>
            </a:lvl1pPr>
          </a:lstStyle>
          <a:p>
            <a:r>
              <a:rPr lang="en-US" smtClean="0"/>
              <a:t>Click icon to add picture</a:t>
            </a:r>
            <a:endParaRPr/>
          </a:p>
        </p:txBody>
      </p:sp>
      <p:sp>
        <p:nvSpPr>
          <p:cNvPr id="14" name="Picture Placeholder 12"/>
          <p:cNvSpPr>
            <a:spLocks noGrp="1"/>
          </p:cNvSpPr>
          <p:nvPr>
            <p:ph type="pic" sz="quarter" idx="15"/>
          </p:nvPr>
        </p:nvSpPr>
        <p:spPr>
          <a:xfrm>
            <a:off x="6803136" y="1786247"/>
            <a:ext cx="2057400" cy="3140964"/>
          </a:xfrm>
        </p:spPr>
        <p:txBody>
          <a:bodyPr/>
          <a:lstStyle>
            <a:lvl1pPr>
              <a:buNone/>
              <a:defRPr/>
            </a:lvl1pPr>
          </a:lstStyle>
          <a:p>
            <a:r>
              <a:rPr lang="en-US" smtClean="0"/>
              <a:t>Click icon to add picture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11931"/>
            <a:ext cx="685800" cy="2266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2343151"/>
            <a:ext cx="3108960" cy="653654"/>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8" y="1773936"/>
            <a:ext cx="4240119" cy="314096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953000" y="2996803"/>
            <a:ext cx="3108960" cy="1610916"/>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4817690"/>
            <a:ext cx="1537447" cy="273844"/>
          </a:xfrm>
        </p:spPr>
        <p:txBody>
          <a:bodyPr/>
          <a:lstStyle/>
          <a:p>
            <a:fld id="{F774FA05-06BE-2B46-A7D9-E525D4D22F07}" type="datetime1">
              <a:rPr lang="es-CL" smtClean="0"/>
              <a:t>31-05-20</a:t>
            </a:fld>
            <a:endParaRPr lang="en-US"/>
          </a:p>
        </p:txBody>
      </p:sp>
      <p:sp>
        <p:nvSpPr>
          <p:cNvPr id="6" name="Footer Placeholder 5"/>
          <p:cNvSpPr>
            <a:spLocks noGrp="1"/>
          </p:cNvSpPr>
          <p:nvPr>
            <p:ph type="ftr" sz="quarter" idx="11"/>
          </p:nvPr>
        </p:nvSpPr>
        <p:spPr>
          <a:xfrm>
            <a:off x="4191000" y="4817690"/>
            <a:ext cx="3005138" cy="273844"/>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‹Nr.›</a:t>
            </a:fld>
            <a:endParaRPr lang="en-US"/>
          </a:p>
        </p:txBody>
      </p:sp>
      <p:sp>
        <p:nvSpPr>
          <p:cNvPr id="10" name="TextBox 9"/>
          <p:cNvSpPr txBox="1"/>
          <p:nvPr/>
        </p:nvSpPr>
        <p:spPr>
          <a:xfrm>
            <a:off x="4750361" y="2528048"/>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171450"/>
            <a:ext cx="2057400" cy="1529334"/>
          </a:xfrm>
        </p:spPr>
        <p:txBody>
          <a:bodyPr/>
          <a:lstStyle>
            <a:lvl1pPr>
              <a:buNone/>
              <a:defRPr/>
            </a:lvl1pPr>
          </a:lstStyle>
          <a:p>
            <a:r>
              <a:rPr lang="en-US" smtClean="0"/>
              <a:t>Click icon to add picture</a:t>
            </a:r>
            <a:endParaRPr/>
          </a:p>
        </p:txBody>
      </p:sp>
      <p:sp>
        <p:nvSpPr>
          <p:cNvPr id="15" name="Picture Placeholder 12"/>
          <p:cNvSpPr>
            <a:spLocks noGrp="1"/>
          </p:cNvSpPr>
          <p:nvPr>
            <p:ph type="pic" sz="quarter" idx="14"/>
          </p:nvPr>
        </p:nvSpPr>
        <p:spPr>
          <a:xfrm>
            <a:off x="2460625" y="171450"/>
            <a:ext cx="2057400" cy="1529334"/>
          </a:xfrm>
        </p:spPr>
        <p:txBody>
          <a:bodyPr/>
          <a:lstStyle>
            <a:lvl1pPr>
              <a:buNone/>
              <a:defRPr/>
            </a:lvl1pPr>
          </a:lstStyle>
          <a:p>
            <a:r>
              <a:rPr lang="en-US" smtClean="0"/>
              <a:t>Click icon to add picture</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11931"/>
            <a:ext cx="685800" cy="12001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8" y="17145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0162E40F-13DD-8B41-8732-352BCAA05AE5}" type="datetime1">
              <a:rPr lang="es-CL" smtClean="0"/>
              <a:t>31-05-20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3" y="211931"/>
            <a:ext cx="642097" cy="12001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16D6D541-ED5C-8448-9589-613F44795659}" type="datetime1">
              <a:rPr lang="es-CL" smtClean="0"/>
              <a:t>31-05-20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‹Nr.›</a:t>
            </a:fld>
            <a:endParaRPr lang="en-US"/>
          </a:p>
        </p:txBody>
      </p:sp>
      <p:sp>
        <p:nvSpPr>
          <p:cNvPr id="9" name="TextBox 8"/>
          <p:cNvSpPr txBox="1"/>
          <p:nvPr/>
        </p:nvSpPr>
        <p:spPr>
          <a:xfrm>
            <a:off x="223188" y="17145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11931"/>
            <a:ext cx="91440" cy="12001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11931"/>
            <a:ext cx="685800" cy="2266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716057"/>
            <a:ext cx="681318" cy="3878567"/>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719067"/>
            <a:ext cx="6858000" cy="3888652"/>
          </a:xfrm>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7F38D545-69D9-5249-A0D9-A6EBF353BC21}" type="datetime1">
              <a:rPr lang="es-CL" smtClean="0"/>
              <a:t>31-05-20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‹Nr.›</a:t>
            </a:fld>
            <a:endParaRPr lang="en-US"/>
          </a:p>
        </p:txBody>
      </p:sp>
      <p:sp>
        <p:nvSpPr>
          <p:cNvPr id="9" name="TextBox 8"/>
          <p:cNvSpPr txBox="1"/>
          <p:nvPr/>
        </p:nvSpPr>
        <p:spPr>
          <a:xfrm rot="16200000">
            <a:off x="8625726" y="352001"/>
            <a:ext cx="195682"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11931"/>
            <a:ext cx="685800" cy="12001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7" y="100854"/>
            <a:ext cx="7556313" cy="746312"/>
          </a:xfrm>
        </p:spPr>
        <p:txBody>
          <a:bodyPr anchor="b" anchorCtr="0"/>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B594D761-9A4D-B548-90B0-85C029E330EB}" type="datetime1">
              <a:rPr lang="es-CL" smtClean="0"/>
              <a:t>31-05-20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‹Nr.›</a:t>
            </a:fld>
            <a:endParaRPr lang="en-US"/>
          </a:p>
        </p:txBody>
      </p:sp>
      <p:sp>
        <p:nvSpPr>
          <p:cNvPr id="9" name="TextBox 8"/>
          <p:cNvSpPr txBox="1"/>
          <p:nvPr/>
        </p:nvSpPr>
        <p:spPr>
          <a:xfrm>
            <a:off x="223188" y="17145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847166"/>
            <a:ext cx="7558960" cy="581025"/>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3468502"/>
            <a:ext cx="4038600" cy="700088"/>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4171951"/>
            <a:ext cx="4038600" cy="561415"/>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a:xfrm>
            <a:off x="4800600" y="4819230"/>
            <a:ext cx="1232647" cy="273844"/>
          </a:xfrm>
        </p:spPr>
        <p:txBody>
          <a:bodyPr/>
          <a:lstStyle>
            <a:lvl1pPr algn="l">
              <a:defRPr/>
            </a:lvl1pPr>
          </a:lstStyle>
          <a:p>
            <a:fld id="{5324BD64-F66F-3746-BCEF-C930D61CE41B}" type="datetime1">
              <a:rPr lang="es-CL" smtClean="0"/>
              <a:t>31-05-20</a:t>
            </a:fld>
            <a:endParaRPr lang="en-US"/>
          </a:p>
        </p:txBody>
      </p:sp>
      <p:sp>
        <p:nvSpPr>
          <p:cNvPr id="5" name="Footer Placeholder 4"/>
          <p:cNvSpPr>
            <a:spLocks noGrp="1"/>
          </p:cNvSpPr>
          <p:nvPr>
            <p:ph type="ftr" sz="quarter" idx="11"/>
          </p:nvPr>
        </p:nvSpPr>
        <p:spPr>
          <a:xfrm>
            <a:off x="6311153" y="4819230"/>
            <a:ext cx="2617694" cy="273844"/>
          </a:xfrm>
        </p:spPr>
        <p:txBody>
          <a:bodyPr/>
          <a:lstStyle>
            <a:lvl1pPr algn="r">
              <a:defRPr/>
            </a:lvl1pPr>
          </a:lstStyle>
          <a:p>
            <a:endParaRPr lang="en-US"/>
          </a:p>
        </p:txBody>
      </p:sp>
      <p:sp>
        <p:nvSpPr>
          <p:cNvPr id="7" name="Rectangle 6"/>
          <p:cNvSpPr/>
          <p:nvPr/>
        </p:nvSpPr>
        <p:spPr>
          <a:xfrm>
            <a:off x="282575" y="171450"/>
            <a:ext cx="4235450" cy="314096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171450"/>
            <a:ext cx="2057400" cy="152933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1783080"/>
            <a:ext cx="2057400" cy="152933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171450"/>
            <a:ext cx="2057400" cy="1529334"/>
          </a:xfrm>
        </p:spPr>
        <p:txBody>
          <a:bodyPr/>
          <a:lstStyle>
            <a:lvl1pPr>
              <a:buNone/>
              <a:defRPr/>
            </a:lvl1pPr>
          </a:lstStyle>
          <a:p>
            <a:r>
              <a:rPr lang="en-US" smtClean="0"/>
              <a:t>Click icon to add picture</a:t>
            </a:r>
            <a:endParaRPr/>
          </a:p>
        </p:txBody>
      </p:sp>
      <p:sp>
        <p:nvSpPr>
          <p:cNvPr id="14" name="Picture Placeholder 12"/>
          <p:cNvSpPr>
            <a:spLocks noGrp="1"/>
          </p:cNvSpPr>
          <p:nvPr>
            <p:ph type="pic" sz="quarter" idx="13"/>
          </p:nvPr>
        </p:nvSpPr>
        <p:spPr>
          <a:xfrm>
            <a:off x="6802438" y="1783080"/>
            <a:ext cx="2057400" cy="1529334"/>
          </a:xfrm>
        </p:spPr>
        <p:txBody>
          <a:bodyPr/>
          <a:lstStyle>
            <a:lvl1pPr>
              <a:buNone/>
              <a:defRPr/>
            </a:lvl1pPr>
          </a:lstStyle>
          <a:p>
            <a:r>
              <a:rPr lang="en-US" smtClean="0"/>
              <a:t>Click icon to add picture</a:t>
            </a:r>
            <a:endParaRPr/>
          </a:p>
        </p:txBody>
      </p:sp>
      <p:sp>
        <p:nvSpPr>
          <p:cNvPr id="16" name="Text Placeholder 3"/>
          <p:cNvSpPr>
            <a:spLocks noGrp="1"/>
          </p:cNvSpPr>
          <p:nvPr>
            <p:ph type="body" sz="half" idx="2"/>
          </p:nvPr>
        </p:nvSpPr>
        <p:spPr>
          <a:xfrm>
            <a:off x="857250" y="1334622"/>
            <a:ext cx="3086100" cy="1530679"/>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5" name="TextBox 14"/>
          <p:cNvSpPr txBox="1"/>
          <p:nvPr/>
        </p:nvSpPr>
        <p:spPr>
          <a:xfrm>
            <a:off x="424894" y="131110"/>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171451"/>
            <a:ext cx="8200930" cy="475892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2343151"/>
            <a:ext cx="5638800" cy="1021556"/>
          </a:xfrm>
        </p:spPr>
        <p:txBody>
          <a:bodyPr anchor="b" anchorCtr="0">
            <a:normAutofit/>
          </a:bodyPr>
          <a:lstStyle>
            <a:lvl1pPr algn="l">
              <a:defRPr sz="3200" b="0"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2286000" y="3371851"/>
            <a:ext cx="5638800" cy="1125140"/>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58906" y="4686582"/>
            <a:ext cx="1474694" cy="273844"/>
          </a:xfrm>
        </p:spPr>
        <p:txBody>
          <a:bodyPr/>
          <a:lstStyle>
            <a:lvl1pPr algn="l">
              <a:defRPr>
                <a:solidFill>
                  <a:schemeClr val="bg1"/>
                </a:solidFill>
              </a:defRPr>
            </a:lvl1pPr>
          </a:lstStyle>
          <a:p>
            <a:fld id="{A8B9BD29-C412-8440-875D-E7A0880DDC2E}" type="datetime1">
              <a:rPr lang="es-CL" smtClean="0"/>
              <a:t>31-05-20</a:t>
            </a:fld>
            <a:endParaRPr lang="en-US"/>
          </a:p>
        </p:txBody>
      </p:sp>
      <p:sp>
        <p:nvSpPr>
          <p:cNvPr id="5" name="Footer Placeholder 4"/>
          <p:cNvSpPr>
            <a:spLocks noGrp="1"/>
          </p:cNvSpPr>
          <p:nvPr>
            <p:ph type="ftr" sz="quarter" idx="11"/>
          </p:nvPr>
        </p:nvSpPr>
        <p:spPr>
          <a:xfrm>
            <a:off x="2286000" y="4686582"/>
            <a:ext cx="5638800" cy="273844"/>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4686582"/>
            <a:ext cx="554038" cy="273844"/>
          </a:xfrm>
        </p:spPr>
        <p:txBody>
          <a:bodyPr/>
          <a:lstStyle/>
          <a:p>
            <a:fld id="{162F1D00-BD13-4404-86B0-79703945A0A7}" type="slidenum">
              <a:rPr lang="en-US" smtClean="0"/>
              <a:t>‹Nr.›</a:t>
            </a:fld>
            <a:endParaRPr lang="en-US"/>
          </a:p>
        </p:txBody>
      </p:sp>
      <p:sp>
        <p:nvSpPr>
          <p:cNvPr id="8" name="TextBox 7"/>
          <p:cNvSpPr txBox="1"/>
          <p:nvPr/>
        </p:nvSpPr>
        <p:spPr>
          <a:xfrm>
            <a:off x="2003615" y="2333067"/>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3" y="171451"/>
            <a:ext cx="212725" cy="475892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3" y="211931"/>
            <a:ext cx="642097" cy="12001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11931"/>
            <a:ext cx="91440" cy="12001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8" y="17145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8" y="1489472"/>
            <a:ext cx="3657600" cy="310515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Content Placeholder 3"/>
          <p:cNvSpPr>
            <a:spLocks noGrp="1"/>
          </p:cNvSpPr>
          <p:nvPr>
            <p:ph sz="half" idx="2"/>
          </p:nvPr>
        </p:nvSpPr>
        <p:spPr>
          <a:xfrm>
            <a:off x="4399878" y="1489472"/>
            <a:ext cx="3657600" cy="310515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24644830-343F-1247-91D6-F39B8BFAEB29}" type="datetime1">
              <a:rPr lang="es-CL" smtClean="0"/>
              <a:t>31-05-20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11931"/>
            <a:ext cx="685800" cy="12001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8" y="17145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4" name="Content Placeholder 3"/>
          <p:cNvSpPr>
            <a:spLocks noGrp="1"/>
          </p:cNvSpPr>
          <p:nvPr>
            <p:ph sz="half" idx="2"/>
          </p:nvPr>
        </p:nvSpPr>
        <p:spPr>
          <a:xfrm>
            <a:off x="497541" y="1835525"/>
            <a:ext cx="3657600" cy="2759098"/>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6" name="Content Placeholder 5"/>
          <p:cNvSpPr>
            <a:spLocks noGrp="1"/>
          </p:cNvSpPr>
          <p:nvPr>
            <p:ph sz="quarter" idx="4"/>
          </p:nvPr>
        </p:nvSpPr>
        <p:spPr>
          <a:xfrm>
            <a:off x="4399878" y="1835525"/>
            <a:ext cx="3657600" cy="2759098"/>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7" name="Date Placeholder 6"/>
          <p:cNvSpPr>
            <a:spLocks noGrp="1"/>
          </p:cNvSpPr>
          <p:nvPr>
            <p:ph type="dt" sz="half" idx="10"/>
          </p:nvPr>
        </p:nvSpPr>
        <p:spPr/>
        <p:txBody>
          <a:bodyPr/>
          <a:lstStyle/>
          <a:p>
            <a:fld id="{F191BE37-9BFC-894A-8A30-34715B4DADDB}" type="datetime1">
              <a:rPr lang="es-CL" smtClean="0"/>
              <a:t>31-05-20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‹Nr.›</a:t>
            </a:fld>
            <a:endParaRPr lang="en-US"/>
          </a:p>
        </p:txBody>
      </p:sp>
      <p:sp>
        <p:nvSpPr>
          <p:cNvPr id="3" name="Text Placeholder 2"/>
          <p:cNvSpPr>
            <a:spLocks noGrp="1"/>
          </p:cNvSpPr>
          <p:nvPr>
            <p:ph type="body" idx="1"/>
          </p:nvPr>
        </p:nvSpPr>
        <p:spPr>
          <a:xfrm>
            <a:off x="497541" y="1553137"/>
            <a:ext cx="3657600" cy="242047"/>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5" name="Text Placeholder 4"/>
          <p:cNvSpPr>
            <a:spLocks noGrp="1"/>
          </p:cNvSpPr>
          <p:nvPr>
            <p:ph type="body" sz="quarter" idx="3"/>
          </p:nvPr>
        </p:nvSpPr>
        <p:spPr>
          <a:xfrm>
            <a:off x="4399878" y="1553137"/>
            <a:ext cx="3657600" cy="242047"/>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8" y="17145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20" y="1489472"/>
            <a:ext cx="7569157" cy="147447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799FA710-7A71-514C-9FF9-DC360A2E7835}" type="datetime1">
              <a:rPr lang="es-CL" smtClean="0"/>
              <a:t>31-05-20</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20" y="3123724"/>
            <a:ext cx="7569157" cy="147447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4" name="Rectangle 13"/>
          <p:cNvSpPr/>
          <p:nvPr/>
        </p:nvSpPr>
        <p:spPr>
          <a:xfrm>
            <a:off x="8166847" y="211931"/>
            <a:ext cx="685800" cy="12001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181677"/>
            <a:ext cx="554038" cy="273844"/>
          </a:xfrm>
        </p:spPr>
        <p:txBody>
          <a:bodyPr/>
          <a:lstStyle/>
          <a:p>
            <a:fld id="{162F1D00-BD13-4404-86B0-79703945A0A7}" type="slidenum">
              <a:rPr lang="en-US" smtClean="0"/>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11931"/>
            <a:ext cx="685800" cy="12001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8" y="17145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410075" y="1489472"/>
            <a:ext cx="3657600" cy="147447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5977860B-26C9-2943-95BE-9421BF067D77}" type="datetime1">
              <a:rPr lang="es-CL" smtClean="0"/>
              <a:t>31-05-20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‹Nr.›</a:t>
            </a:fld>
            <a:endParaRPr lang="en-US"/>
          </a:p>
        </p:txBody>
      </p:sp>
      <p:sp>
        <p:nvSpPr>
          <p:cNvPr id="11" name="Content Placeholder 2"/>
          <p:cNvSpPr>
            <a:spLocks noGrp="1"/>
          </p:cNvSpPr>
          <p:nvPr>
            <p:ph sz="half" idx="15"/>
          </p:nvPr>
        </p:nvSpPr>
        <p:spPr>
          <a:xfrm>
            <a:off x="498518" y="1489472"/>
            <a:ext cx="3657600" cy="310515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3" name="Content Placeholder 2"/>
          <p:cNvSpPr>
            <a:spLocks noGrp="1"/>
          </p:cNvSpPr>
          <p:nvPr>
            <p:ph sz="half" idx="16"/>
          </p:nvPr>
        </p:nvSpPr>
        <p:spPr>
          <a:xfrm>
            <a:off x="4410075" y="3127248"/>
            <a:ext cx="3657600" cy="147447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7" y="363070"/>
            <a:ext cx="7556313" cy="837080"/>
          </a:xfrm>
          <a:prstGeom prst="rect">
            <a:avLst/>
          </a:prstGeom>
        </p:spPr>
        <p:txBody>
          <a:bodyPr vert="horz" lIns="91440" tIns="45720" rIns="91440" bIns="45720" rtlCol="0" anchor="t" anchorCtr="0">
            <a:noAutofit/>
          </a:bodyPr>
          <a:lstStyle/>
          <a:p>
            <a:r>
              <a:rPr lang="en-US" smtClean="0"/>
              <a:t>Click to edit Master title style</a:t>
            </a:r>
            <a:endParaRPr/>
          </a:p>
        </p:txBody>
      </p:sp>
      <p:sp>
        <p:nvSpPr>
          <p:cNvPr id="3" name="Text Placeholder 2"/>
          <p:cNvSpPr>
            <a:spLocks noGrp="1"/>
          </p:cNvSpPr>
          <p:nvPr>
            <p:ph type="body" idx="1"/>
          </p:nvPr>
        </p:nvSpPr>
        <p:spPr>
          <a:xfrm>
            <a:off x="498477" y="1485901"/>
            <a:ext cx="7556313" cy="310872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2"/>
          </p:nvPr>
        </p:nvSpPr>
        <p:spPr>
          <a:xfrm>
            <a:off x="6795247" y="4817690"/>
            <a:ext cx="2133600" cy="273844"/>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251CD925-6B39-5D48-AA33-30909A233803}" type="datetime1">
              <a:rPr lang="es-CL" smtClean="0"/>
              <a:t>31-05-20</a:t>
            </a:fld>
            <a:endParaRPr lang="en-US"/>
          </a:p>
        </p:txBody>
      </p:sp>
      <p:sp>
        <p:nvSpPr>
          <p:cNvPr id="5" name="Footer Placeholder 4"/>
          <p:cNvSpPr>
            <a:spLocks noGrp="1"/>
          </p:cNvSpPr>
          <p:nvPr>
            <p:ph type="ftr" sz="quarter" idx="3"/>
          </p:nvPr>
        </p:nvSpPr>
        <p:spPr>
          <a:xfrm>
            <a:off x="201706" y="4817690"/>
            <a:ext cx="6122894" cy="273844"/>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181677"/>
            <a:ext cx="554038" cy="273844"/>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‹Nr.›</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hf hdr="0" ftr="0" dt="0"/>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SEMIÓTICA</a:t>
            </a:r>
            <a:endParaRPr lang="es-ES" dirty="0"/>
          </a:p>
        </p:txBody>
      </p:sp>
      <p:sp>
        <p:nvSpPr>
          <p:cNvPr id="3" name="Subtítulo 2"/>
          <p:cNvSpPr>
            <a:spLocks noGrp="1"/>
          </p:cNvSpPr>
          <p:nvPr>
            <p:ph type="subTitle" idx="1"/>
          </p:nvPr>
        </p:nvSpPr>
        <p:spPr/>
        <p:txBody>
          <a:bodyPr/>
          <a:lstStyle/>
          <a:p>
            <a:r>
              <a:rPr lang="es-ES" dirty="0" smtClean="0"/>
              <a:t>CLASE INTRODUCTORIA </a:t>
            </a:r>
          </a:p>
          <a:p>
            <a:r>
              <a:rPr lang="es-ES" dirty="0" smtClean="0"/>
              <a:t>TEORÍAS DEL CINE</a:t>
            </a:r>
            <a:endParaRPr lang="es-ES" dirty="0"/>
          </a:p>
        </p:txBody>
      </p:sp>
    </p:spTree>
    <p:extLst>
      <p:ext uri="{BB962C8B-B14F-4D97-AF65-F5344CB8AC3E}">
        <p14:creationId xmlns:p14="http://schemas.microsoft.com/office/powerpoint/2010/main" val="1528639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fontScale="85000" lnSpcReduction="10000"/>
          </a:bodyPr>
          <a:lstStyle/>
          <a:p>
            <a:r>
              <a:rPr lang="es-ES" dirty="0" smtClean="0"/>
              <a:t>La relación es arbitraria. No solo refiere a la conexión entre significante y significado, si no también a que cada lengua tiene un modo distintivo y así, arbitrario, de organizar el mundo en conceptos y categorías.</a:t>
            </a:r>
          </a:p>
          <a:p>
            <a:r>
              <a:rPr lang="es-ES" dirty="0" smtClean="0"/>
              <a:t>El signo, por ende, es social e institucional.</a:t>
            </a:r>
          </a:p>
          <a:p>
            <a:r>
              <a:rPr lang="es-ES" dirty="0" smtClean="0"/>
              <a:t>Las relaciones de cada signo pueden ser </a:t>
            </a:r>
            <a:r>
              <a:rPr lang="es-ES" dirty="0" err="1" smtClean="0"/>
              <a:t>clasificades</a:t>
            </a:r>
            <a:r>
              <a:rPr lang="es-ES" dirty="0" smtClean="0"/>
              <a:t> entre paradigmática o sintagmática.</a:t>
            </a:r>
          </a:p>
          <a:p>
            <a:pPr marL="0" indent="0">
              <a:buNone/>
            </a:pPr>
            <a:r>
              <a:rPr lang="es-ES" dirty="0" smtClean="0"/>
              <a:t>Paradigma: Relación vertical, relación de similitud o contraste.</a:t>
            </a:r>
          </a:p>
          <a:p>
            <a:pPr marL="0" indent="0">
              <a:buNone/>
            </a:pPr>
            <a:r>
              <a:rPr lang="es-ES" dirty="0" smtClean="0"/>
              <a:t>Sintagma: Características secuenciales; relación horizontal.</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10</a:t>
            </a:fld>
            <a:endParaRPr lang="en-US"/>
          </a:p>
        </p:txBody>
      </p:sp>
    </p:spTree>
    <p:extLst>
      <p:ext uri="{BB962C8B-B14F-4D97-AF65-F5344CB8AC3E}">
        <p14:creationId xmlns:p14="http://schemas.microsoft.com/office/powerpoint/2010/main" val="2786521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r>
              <a:rPr lang="es-ES" dirty="0" smtClean="0"/>
              <a:t>Estas relaciones de paradigma y sintagma se pueden aplicar también a otros sistemas, como el de la cocina o la moda, como hace </a:t>
            </a:r>
            <a:r>
              <a:rPr lang="es-ES" dirty="0" err="1" smtClean="0"/>
              <a:t>Roland</a:t>
            </a:r>
            <a:r>
              <a:rPr lang="es-ES" dirty="0" smtClean="0"/>
              <a:t> </a:t>
            </a:r>
            <a:r>
              <a:rPr lang="es-ES" dirty="0" err="1" smtClean="0"/>
              <a:t>Barthes</a:t>
            </a:r>
            <a:r>
              <a:rPr lang="es-ES" dirty="0" smtClean="0"/>
              <a:t>. </a:t>
            </a:r>
          </a:p>
          <a:p>
            <a:pPr marL="0" indent="0">
              <a:buNone/>
            </a:pPr>
            <a:r>
              <a:rPr lang="es-ES" dirty="0" smtClean="0"/>
              <a:t>Ejemplo: “Dos o tres cosas que se de ella” (J. L. </a:t>
            </a:r>
            <a:r>
              <a:rPr lang="es-ES" dirty="0" err="1" smtClean="0"/>
              <a:t>Godard</a:t>
            </a:r>
            <a:r>
              <a:rPr lang="es-ES" dirty="0" smtClean="0"/>
              <a:t>)</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11</a:t>
            </a:fld>
            <a:endParaRPr lang="en-US"/>
          </a:p>
        </p:txBody>
      </p:sp>
    </p:spTree>
    <p:extLst>
      <p:ext uri="{BB962C8B-B14F-4D97-AF65-F5344CB8AC3E}">
        <p14:creationId xmlns:p14="http://schemas.microsoft.com/office/powerpoint/2010/main" val="2680950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Formalismo Ruso	(1916 – 1926)</a:t>
            </a:r>
            <a:endParaRPr lang="es-ES" dirty="0"/>
          </a:p>
        </p:txBody>
      </p:sp>
      <p:sp>
        <p:nvSpPr>
          <p:cNvPr id="3" name="Marcador de contenido 2"/>
          <p:cNvSpPr>
            <a:spLocks noGrp="1"/>
          </p:cNvSpPr>
          <p:nvPr>
            <p:ph idx="1"/>
          </p:nvPr>
        </p:nvSpPr>
        <p:spPr/>
        <p:txBody>
          <a:bodyPr>
            <a:normAutofit fontScale="85000" lnSpcReduction="20000"/>
          </a:bodyPr>
          <a:lstStyle/>
          <a:p>
            <a:r>
              <a:rPr lang="es-ES" dirty="0" smtClean="0"/>
              <a:t>Liderado por </a:t>
            </a:r>
            <a:r>
              <a:rPr lang="es-ES" dirty="0" err="1" smtClean="0"/>
              <a:t>Roman</a:t>
            </a:r>
            <a:r>
              <a:rPr lang="es-ES" dirty="0" smtClean="0"/>
              <a:t> Jakobson ( 1926 Moscú y1926 Praga</a:t>
            </a:r>
            <a:r>
              <a:rPr lang="es-ES" dirty="0"/>
              <a:t>)</a:t>
            </a:r>
            <a:r>
              <a:rPr lang="es-ES" dirty="0" smtClean="0"/>
              <a:t> </a:t>
            </a:r>
          </a:p>
          <a:p>
            <a:r>
              <a:rPr lang="es-ES" dirty="0" smtClean="0"/>
              <a:t>Enfocado en el estudio de la literatura.</a:t>
            </a:r>
          </a:p>
          <a:p>
            <a:r>
              <a:rPr lang="es-ES" dirty="0" smtClean="0"/>
              <a:t>Diferencia funciones del lenguaje. La primera diferencia evidente es que la función poética es distinta a la función práctica. La función poética nos hace ver las cosas de forma diferente por la ·”</a:t>
            </a:r>
            <a:r>
              <a:rPr lang="es-ES" dirty="0" err="1" smtClean="0"/>
              <a:t>desfamiliarización</a:t>
            </a:r>
            <a:r>
              <a:rPr lang="es-ES" dirty="0" smtClean="0"/>
              <a:t>” con los objetos cotidianos</a:t>
            </a:r>
            <a:r>
              <a:rPr lang="es-ES" dirty="0"/>
              <a:t> </a:t>
            </a:r>
            <a:r>
              <a:rPr lang="es-ES" dirty="0" smtClean="0"/>
              <a:t>o </a:t>
            </a:r>
            <a:r>
              <a:rPr lang="es-ES" dirty="0" err="1" smtClean="0"/>
              <a:t>la”puesta</a:t>
            </a:r>
            <a:r>
              <a:rPr lang="es-ES" dirty="0" smtClean="0"/>
              <a:t> al descubierto” de los mecanismos artísticos. </a:t>
            </a:r>
          </a:p>
          <a:p>
            <a:pPr marL="0" indent="0">
              <a:buNone/>
            </a:pPr>
            <a:r>
              <a:rPr lang="es-ES" dirty="0" smtClean="0"/>
              <a:t>Acá surge el concepto de </a:t>
            </a:r>
            <a:r>
              <a:rPr lang="es-ES" dirty="0" smtClean="0">
                <a:solidFill>
                  <a:schemeClr val="accent1"/>
                </a:solidFill>
              </a:rPr>
              <a:t>extrañamiento, </a:t>
            </a:r>
            <a:r>
              <a:rPr lang="es-ES" dirty="0" smtClean="0"/>
              <a:t>tan propio del s. XX, y el principio de autoconciencia que permite el quiebre de la cuarta pared, o ·</a:t>
            </a:r>
            <a:r>
              <a:rPr lang="es-ES" dirty="0" smtClean="0">
                <a:solidFill>
                  <a:srgbClr val="51A6C2"/>
                </a:solidFill>
              </a:rPr>
              <a:t>distanciamiento.</a:t>
            </a:r>
            <a:endParaRPr lang="es-ES" dirty="0">
              <a:solidFill>
                <a:srgbClr val="51A6C2"/>
              </a:solidFill>
            </a:endParaRPr>
          </a:p>
        </p:txBody>
      </p:sp>
      <p:sp>
        <p:nvSpPr>
          <p:cNvPr id="4" name="Marcador de número de diapositiva 3"/>
          <p:cNvSpPr>
            <a:spLocks noGrp="1"/>
          </p:cNvSpPr>
          <p:nvPr>
            <p:ph type="sldNum" sz="quarter" idx="12"/>
          </p:nvPr>
        </p:nvSpPr>
        <p:spPr/>
        <p:txBody>
          <a:bodyPr/>
          <a:lstStyle/>
          <a:p>
            <a:fld id="{162F1D00-BD13-4404-86B0-79703945A0A7}" type="slidenum">
              <a:rPr lang="en-US" smtClean="0"/>
              <a:t>12</a:t>
            </a:fld>
            <a:endParaRPr lang="en-US"/>
          </a:p>
        </p:txBody>
      </p:sp>
    </p:spTree>
    <p:extLst>
      <p:ext uri="{BB962C8B-B14F-4D97-AF65-F5344CB8AC3E}">
        <p14:creationId xmlns:p14="http://schemas.microsoft.com/office/powerpoint/2010/main" val="4263114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fontScale="92500" lnSpcReduction="20000"/>
          </a:bodyPr>
          <a:lstStyle/>
          <a:p>
            <a:r>
              <a:rPr lang="es-ES" dirty="0" smtClean="0"/>
              <a:t>Son los formalistas los que instalan interrogantes entre cine y lenguaje, entendiendo el cine como una construcción, una obra sería un sistema de signos y convenciones.</a:t>
            </a:r>
          </a:p>
          <a:p>
            <a:r>
              <a:rPr lang="es-ES" dirty="0" smtClean="0"/>
              <a:t>También las búsquedas por la especificidad del cine viene del formalismo ruso y su estricta definición de lo “específicamente literario”. </a:t>
            </a:r>
          </a:p>
          <a:p>
            <a:r>
              <a:rPr lang="es-ES" dirty="0" smtClean="0"/>
              <a:t>La diferencia entre historia y trama elaborada por los formalistas, desarrollada posteriormente por Gerard </a:t>
            </a:r>
            <a:r>
              <a:rPr lang="es-ES" dirty="0" err="1" smtClean="0"/>
              <a:t>Genette</a:t>
            </a:r>
            <a:r>
              <a:rPr lang="es-ES" dirty="0" smtClean="0"/>
              <a:t>, también fue utilizada por David </a:t>
            </a:r>
            <a:r>
              <a:rPr lang="es-ES" dirty="0" err="1" smtClean="0"/>
              <a:t>Bordwell</a:t>
            </a:r>
            <a:r>
              <a:rPr lang="es-ES" dirty="0" smtClean="0"/>
              <a:t>  y </a:t>
            </a:r>
            <a:r>
              <a:rPr lang="es-ES" dirty="0" err="1" smtClean="0"/>
              <a:t>Kristin</a:t>
            </a:r>
            <a:r>
              <a:rPr lang="es-ES" dirty="0" smtClean="0"/>
              <a:t> Thompson para aplicarla al cine.</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13</a:t>
            </a:fld>
            <a:endParaRPr lang="en-US"/>
          </a:p>
        </p:txBody>
      </p:sp>
    </p:spTree>
    <p:extLst>
      <p:ext uri="{BB962C8B-B14F-4D97-AF65-F5344CB8AC3E}">
        <p14:creationId xmlns:p14="http://schemas.microsoft.com/office/powerpoint/2010/main" val="10714458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lnSpcReduction="10000"/>
          </a:bodyPr>
          <a:lstStyle/>
          <a:p>
            <a:r>
              <a:rPr lang="es-ES" dirty="0" smtClean="0"/>
              <a:t>Otra herencia interesante es la concepción formalista del texto artístico como un campo de batalla entre elementos y códigos rivales. Sistemas dinámicos en que los momentos textuales están caracterizados por una </a:t>
            </a:r>
            <a:r>
              <a:rPr lang="es-ES" dirty="0" smtClean="0">
                <a:solidFill>
                  <a:srgbClr val="51A6C2"/>
                </a:solidFill>
              </a:rPr>
              <a:t>dominante. </a:t>
            </a:r>
          </a:p>
          <a:p>
            <a:pPr marL="0" indent="0">
              <a:buNone/>
            </a:pPr>
            <a:r>
              <a:rPr lang="es-ES" dirty="0" smtClean="0">
                <a:solidFill>
                  <a:srgbClr val="51A6C2"/>
                </a:solidFill>
              </a:rPr>
              <a:t>“</a:t>
            </a:r>
            <a:r>
              <a:rPr lang="es-ES" b="1" dirty="0" smtClean="0">
                <a:solidFill>
                  <a:srgbClr val="51A6C2"/>
                </a:solidFill>
              </a:rPr>
              <a:t>El componente central de una obra de arte domina, determina y transforma al resto de los componentes (</a:t>
            </a:r>
            <a:r>
              <a:rPr lang="is-IS" b="1" dirty="0" smtClean="0">
                <a:solidFill>
                  <a:srgbClr val="51A6C2"/>
                </a:solidFill>
              </a:rPr>
              <a:t>…) garantiza la integridad del texto” (Jakobson)*</a:t>
            </a:r>
          </a:p>
          <a:p>
            <a:pPr marL="0" indent="0">
              <a:buNone/>
            </a:pPr>
            <a:r>
              <a:rPr lang="es-ES" dirty="0" smtClean="0"/>
              <a:t>* No solo se aplicaría a un texto. También se puede aplicar a un movimiento artístico, un </a:t>
            </a:r>
            <a:r>
              <a:rPr lang="es-ES" dirty="0" err="1" smtClean="0"/>
              <a:t>cánon</a:t>
            </a:r>
            <a:r>
              <a:rPr lang="es-ES" dirty="0" smtClean="0"/>
              <a:t> específico o una época.  </a:t>
            </a:r>
            <a:endParaRPr lang="es-ES" dirty="0">
              <a:solidFill>
                <a:schemeClr val="tx1"/>
              </a:solidFill>
            </a:endParaRPr>
          </a:p>
        </p:txBody>
      </p:sp>
      <p:sp>
        <p:nvSpPr>
          <p:cNvPr id="4" name="Marcador de número de diapositiva 3"/>
          <p:cNvSpPr>
            <a:spLocks noGrp="1"/>
          </p:cNvSpPr>
          <p:nvPr>
            <p:ph type="sldNum" sz="quarter" idx="12"/>
          </p:nvPr>
        </p:nvSpPr>
        <p:spPr/>
        <p:txBody>
          <a:bodyPr/>
          <a:lstStyle/>
          <a:p>
            <a:fld id="{162F1D00-BD13-4404-86B0-79703945A0A7}" type="slidenum">
              <a:rPr lang="en-US" smtClean="0"/>
              <a:t>14</a:t>
            </a:fld>
            <a:endParaRPr lang="en-US"/>
          </a:p>
        </p:txBody>
      </p:sp>
    </p:spTree>
    <p:extLst>
      <p:ext uri="{BB962C8B-B14F-4D97-AF65-F5344CB8AC3E}">
        <p14:creationId xmlns:p14="http://schemas.microsoft.com/office/powerpoint/2010/main" val="1622627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Escuela de </a:t>
            </a:r>
            <a:r>
              <a:rPr lang="es-ES" dirty="0" err="1" smtClean="0"/>
              <a:t>Bakhtin</a:t>
            </a:r>
            <a:endParaRPr lang="es-ES" dirty="0"/>
          </a:p>
        </p:txBody>
      </p:sp>
      <p:sp>
        <p:nvSpPr>
          <p:cNvPr id="3" name="Marcador de contenido 2"/>
          <p:cNvSpPr>
            <a:spLocks noGrp="1"/>
          </p:cNvSpPr>
          <p:nvPr>
            <p:ph idx="1"/>
          </p:nvPr>
        </p:nvSpPr>
        <p:spPr/>
        <p:txBody>
          <a:bodyPr>
            <a:normAutofit fontScale="92500" lnSpcReduction="20000"/>
          </a:bodyPr>
          <a:lstStyle/>
          <a:p>
            <a:r>
              <a:rPr lang="es-ES" dirty="0" smtClean="0"/>
              <a:t>Discute el formalismo ruso y va “más allá” (1929)</a:t>
            </a:r>
          </a:p>
          <a:p>
            <a:r>
              <a:rPr lang="es-ES" dirty="0" smtClean="0"/>
              <a:t>También discute a Saussure, invirtiendo la relación diacrónico/sincrónico, y restándole importancia a la lengua y orientándola hacia el habla (La idea saussureana de pensar sincrónicamente una lengua era no considerar su permanente transformación en el habla).</a:t>
            </a:r>
          </a:p>
          <a:p>
            <a:r>
              <a:rPr lang="es-ES" dirty="0" smtClean="0"/>
              <a:t>Para Saussure era más importante lo que se repite, lo que genera identidad. Las diferencias y desviaciones son demasiado heterogéneas y multidisciplinarias para una comprensión teórica por parte de la lingüística de Saussure.</a:t>
            </a:r>
          </a:p>
          <a:p>
            <a:endParaRPr lang="es-ES" dirty="0" smtClean="0"/>
          </a:p>
          <a:p>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15</a:t>
            </a:fld>
            <a:endParaRPr lang="en-US"/>
          </a:p>
        </p:txBody>
      </p:sp>
    </p:spTree>
    <p:extLst>
      <p:ext uri="{BB962C8B-B14F-4D97-AF65-F5344CB8AC3E}">
        <p14:creationId xmlns:p14="http://schemas.microsoft.com/office/powerpoint/2010/main" val="32153403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r>
              <a:rPr lang="es-ES" dirty="0" smtClean="0"/>
              <a:t>Si para S. el signo posee una estabilidad basada en  la convención que une significante y significado situado al interior de un código, y luego el texto puede desestabilizar (en desplazamientos y polisemia) esta estabilidad inicial.</a:t>
            </a:r>
          </a:p>
          <a:p>
            <a:r>
              <a:rPr lang="es-ES" dirty="0" smtClean="0"/>
              <a:t>Para </a:t>
            </a:r>
            <a:r>
              <a:rPr lang="es-ES" dirty="0" err="1" smtClean="0"/>
              <a:t>Bakhtin</a:t>
            </a:r>
            <a:r>
              <a:rPr lang="es-ES" dirty="0" smtClean="0"/>
              <a:t> esa estabilidad es una mistificación “El factor constitutivo de la forma lingüística (y el signo),  no es su propia identidad si no su variabilidad”. El signo emerge como un campo de lucha, los discursos diferentes compiten por apropiarse del signo y empaparlo de sus significados.</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16</a:t>
            </a:fld>
            <a:endParaRPr lang="en-US"/>
          </a:p>
        </p:txBody>
      </p:sp>
    </p:spTree>
    <p:extLst>
      <p:ext uri="{BB962C8B-B14F-4D97-AF65-F5344CB8AC3E}">
        <p14:creationId xmlns:p14="http://schemas.microsoft.com/office/powerpoint/2010/main" val="35703534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fontScale="85000" lnSpcReduction="10000"/>
          </a:bodyPr>
          <a:lstStyle/>
          <a:p>
            <a:r>
              <a:rPr lang="es-ES" dirty="0" smtClean="0"/>
              <a:t>Tanto </a:t>
            </a:r>
            <a:r>
              <a:rPr lang="es-ES" dirty="0" err="1" smtClean="0"/>
              <a:t>Bakhtin</a:t>
            </a:r>
            <a:r>
              <a:rPr lang="es-ES" dirty="0" smtClean="0"/>
              <a:t> como los formalistas rechazan la idea de las obras de arte como expresión de la visión del artista.</a:t>
            </a:r>
          </a:p>
          <a:p>
            <a:r>
              <a:rPr lang="es-ES" dirty="0" smtClean="0"/>
              <a:t>Ambas se oponen a la reducción “marxista vulgar” de pensar el arte como una cuestión de clase y economía.</a:t>
            </a:r>
          </a:p>
          <a:p>
            <a:r>
              <a:rPr lang="es-ES" dirty="0" smtClean="0"/>
              <a:t>Ambas comparten la idea de que la “</a:t>
            </a:r>
            <a:r>
              <a:rPr lang="es-ES" dirty="0" err="1" smtClean="0"/>
              <a:t>literariedad</a:t>
            </a:r>
            <a:r>
              <a:rPr lang="es-ES" dirty="0" smtClean="0"/>
              <a:t>” es resultado de una relación diferencial entre textos y no emana de los textos. </a:t>
            </a:r>
          </a:p>
          <a:p>
            <a:r>
              <a:rPr lang="es-ES" dirty="0" smtClean="0"/>
              <a:t>Ambas rechazan el realismo. “Una estructura literaria no refleja la realidad, si no los reflejos y refacciones de otras esferas ideológicas” (</a:t>
            </a:r>
            <a:r>
              <a:rPr lang="es-ES" dirty="0" err="1" smtClean="0"/>
              <a:t>Bakhtin</a:t>
            </a:r>
            <a:r>
              <a:rPr lang="es-ES" dirty="0" smtClean="0"/>
              <a:t>)</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17</a:t>
            </a:fld>
            <a:endParaRPr lang="en-US"/>
          </a:p>
        </p:txBody>
      </p:sp>
    </p:spTree>
    <p:extLst>
      <p:ext uri="{BB962C8B-B14F-4D97-AF65-F5344CB8AC3E}">
        <p14:creationId xmlns:p14="http://schemas.microsoft.com/office/powerpoint/2010/main" val="30787532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El estructuralismo de Praga</a:t>
            </a:r>
            <a:endParaRPr lang="es-ES" dirty="0"/>
          </a:p>
        </p:txBody>
      </p:sp>
      <p:sp>
        <p:nvSpPr>
          <p:cNvPr id="3" name="Marcador de contenido 2"/>
          <p:cNvSpPr>
            <a:spLocks noGrp="1"/>
          </p:cNvSpPr>
          <p:nvPr>
            <p:ph idx="1"/>
          </p:nvPr>
        </p:nvSpPr>
        <p:spPr/>
        <p:txBody>
          <a:bodyPr>
            <a:normAutofit lnSpcReduction="10000"/>
          </a:bodyPr>
          <a:lstStyle/>
          <a:p>
            <a:r>
              <a:rPr lang="es-ES" dirty="0" smtClean="0"/>
              <a:t>Prolonga el trabajo del formalismo ruso, frenado tras la llegada del </a:t>
            </a:r>
            <a:r>
              <a:rPr lang="es-ES" dirty="0" err="1" smtClean="0"/>
              <a:t>estanilismo</a:t>
            </a:r>
            <a:r>
              <a:rPr lang="es-ES" dirty="0" smtClean="0"/>
              <a:t>.</a:t>
            </a:r>
          </a:p>
          <a:p>
            <a:r>
              <a:rPr lang="es-ES" dirty="0" err="1" smtClean="0"/>
              <a:t>Jan</a:t>
            </a:r>
            <a:r>
              <a:rPr lang="es-ES" dirty="0" smtClean="0"/>
              <a:t> </a:t>
            </a:r>
            <a:r>
              <a:rPr lang="es-ES" dirty="0" err="1" smtClean="0"/>
              <a:t>Mukarovsky</a:t>
            </a:r>
            <a:r>
              <a:rPr lang="es-ES" dirty="0" smtClean="0"/>
              <a:t> describe el arte como un Signo Autónomo autorreferencial, o sea un discurso pleno de sentido que no necesitaba denotar objetos o situaciones reales. </a:t>
            </a:r>
          </a:p>
          <a:p>
            <a:r>
              <a:rPr lang="es-ES" dirty="0" smtClean="0"/>
              <a:t>Jakobson y </a:t>
            </a:r>
            <a:r>
              <a:rPr lang="es-ES" dirty="0" err="1" smtClean="0"/>
              <a:t>Trubetskoy</a:t>
            </a:r>
            <a:r>
              <a:rPr lang="es-ES" dirty="0" smtClean="0"/>
              <a:t> establecen una diferencia entre fonética, el estudio de los sonidos del habla reales, y la fonología, que estudia los aspectos del sonido que funcionan de modo diferencial para producir significado.</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18</a:t>
            </a:fld>
            <a:endParaRPr lang="en-US"/>
          </a:p>
        </p:txBody>
      </p:sp>
    </p:spTree>
    <p:extLst>
      <p:ext uri="{BB962C8B-B14F-4D97-AF65-F5344CB8AC3E}">
        <p14:creationId xmlns:p14="http://schemas.microsoft.com/office/powerpoint/2010/main" val="29567364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Paradigma de Jakobson</a:t>
            </a:r>
            <a:endParaRPr lang="es-ES" dirty="0"/>
          </a:p>
        </p:txBody>
      </p:sp>
      <p:sp>
        <p:nvSpPr>
          <p:cNvPr id="3" name="Marcador de contenido 2"/>
          <p:cNvSpPr>
            <a:spLocks noGrp="1"/>
          </p:cNvSpPr>
          <p:nvPr>
            <p:ph idx="1"/>
          </p:nvPr>
        </p:nvSpPr>
        <p:spPr/>
        <p:txBody>
          <a:bodyPr>
            <a:normAutofit/>
          </a:bodyPr>
          <a:lstStyle/>
          <a:p>
            <a:pPr marL="0" indent="0">
              <a:buNone/>
            </a:pPr>
            <a:r>
              <a:rPr lang="es-ES" dirty="0" smtClean="0"/>
              <a:t>Distingue seis componentes en un acto de habla:</a:t>
            </a:r>
          </a:p>
          <a:p>
            <a:pPr>
              <a:buFontTx/>
              <a:buChar char="•"/>
            </a:pPr>
            <a:r>
              <a:rPr lang="es-ES" dirty="0" smtClean="0"/>
              <a:t>Emisor (1), Receptor (2) y Mensaje (3)</a:t>
            </a:r>
          </a:p>
          <a:p>
            <a:pPr>
              <a:buFontTx/>
              <a:buChar char="•"/>
            </a:pPr>
            <a:r>
              <a:rPr lang="es-ES" dirty="0" smtClean="0"/>
              <a:t>Código (4): Prescripción o cálculo que determina y pone en relación a (3) individuales. Es estable y común para (1) y (2)</a:t>
            </a:r>
          </a:p>
          <a:p>
            <a:pPr>
              <a:buFontTx/>
              <a:buChar char="•"/>
            </a:pPr>
            <a:r>
              <a:rPr lang="es-ES" dirty="0" smtClean="0"/>
              <a:t>Contacto o Canal (5)</a:t>
            </a:r>
          </a:p>
          <a:p>
            <a:pPr>
              <a:buFontTx/>
              <a:buChar char="•"/>
            </a:pPr>
            <a:r>
              <a:rPr lang="es-ES" dirty="0" smtClean="0"/>
              <a:t>Contexto (6): sistemas ambientales de referencia.</a:t>
            </a:r>
          </a:p>
        </p:txBody>
      </p:sp>
      <p:sp>
        <p:nvSpPr>
          <p:cNvPr id="4" name="Marcador de número de diapositiva 3"/>
          <p:cNvSpPr>
            <a:spLocks noGrp="1"/>
          </p:cNvSpPr>
          <p:nvPr>
            <p:ph type="sldNum" sz="quarter" idx="12"/>
          </p:nvPr>
        </p:nvSpPr>
        <p:spPr/>
        <p:txBody>
          <a:bodyPr/>
          <a:lstStyle/>
          <a:p>
            <a:fld id="{162F1D00-BD13-4404-86B0-79703945A0A7}" type="slidenum">
              <a:rPr lang="en-US" smtClean="0"/>
              <a:t>19</a:t>
            </a:fld>
            <a:endParaRPr lang="en-US"/>
          </a:p>
        </p:txBody>
      </p:sp>
    </p:spTree>
    <p:extLst>
      <p:ext uri="{BB962C8B-B14F-4D97-AF65-F5344CB8AC3E}">
        <p14:creationId xmlns:p14="http://schemas.microsoft.com/office/powerpoint/2010/main" val="2857728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SEMIÓTICA</a:t>
            </a:r>
            <a:endParaRPr lang="es-ES" dirty="0"/>
          </a:p>
        </p:txBody>
      </p:sp>
      <p:sp>
        <p:nvSpPr>
          <p:cNvPr id="3" name="Marcador de contenido 2"/>
          <p:cNvSpPr>
            <a:spLocks noGrp="1"/>
          </p:cNvSpPr>
          <p:nvPr>
            <p:ph idx="1"/>
          </p:nvPr>
        </p:nvSpPr>
        <p:spPr/>
        <p:txBody>
          <a:bodyPr/>
          <a:lstStyle/>
          <a:p>
            <a:r>
              <a:rPr lang="es-ES" dirty="0" smtClean="0"/>
              <a:t>Estudio de los signos, la significación y los sistemas de significación.</a:t>
            </a:r>
          </a:p>
          <a:p>
            <a:r>
              <a:rPr lang="es-ES" dirty="0" smtClean="0"/>
              <a:t>Surge como parte de un giro lingüístico mucho más extendido. Pensadores del S. XX como Wittgenstein, </a:t>
            </a:r>
            <a:r>
              <a:rPr lang="es-ES" dirty="0" err="1" smtClean="0"/>
              <a:t>Cassirer</a:t>
            </a:r>
            <a:r>
              <a:rPr lang="es-ES" dirty="0" smtClean="0"/>
              <a:t>,  Heidegger, </a:t>
            </a:r>
            <a:r>
              <a:rPr lang="es-ES" dirty="0" err="1" smtClean="0"/>
              <a:t>Lévi</a:t>
            </a:r>
            <a:r>
              <a:rPr lang="es-ES" dirty="0" smtClean="0"/>
              <a:t>-Strauss, </a:t>
            </a:r>
            <a:r>
              <a:rPr lang="es-ES" dirty="0" err="1" smtClean="0"/>
              <a:t>Merlau</a:t>
            </a:r>
            <a:r>
              <a:rPr lang="es-ES" dirty="0" smtClean="0"/>
              <a:t>-Ponty y </a:t>
            </a:r>
            <a:r>
              <a:rPr lang="es-ES" dirty="0" err="1" smtClean="0"/>
              <a:t>Derrida</a:t>
            </a:r>
            <a:r>
              <a:rPr lang="es-ES" dirty="0" smtClean="0"/>
              <a:t> ya entendían al lenguaje como un agente modelador del pensamiento y de la realidad.</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2</a:t>
            </a:fld>
            <a:endParaRPr lang="en-US"/>
          </a:p>
        </p:txBody>
      </p:sp>
    </p:spTree>
    <p:extLst>
      <p:ext uri="{BB962C8B-B14F-4D97-AF65-F5344CB8AC3E}">
        <p14:creationId xmlns:p14="http://schemas.microsoft.com/office/powerpoint/2010/main" val="21828943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pPr marL="0" indent="0">
              <a:buNone/>
            </a:pPr>
            <a:r>
              <a:rPr lang="es-ES" dirty="0" smtClean="0"/>
              <a:t>En este paradigma, son estas seis variables las que producen un significado. Y dependiendo de cual de estas variables predomina, encontramos diferentes funciones del lenguaje:</a:t>
            </a:r>
          </a:p>
          <a:p>
            <a:r>
              <a:rPr lang="es-ES" dirty="0" smtClean="0"/>
              <a:t>Emotiva (Emisor), Conativa (Receptor), Fática (Canal), Referencial (Contexto) y </a:t>
            </a:r>
            <a:r>
              <a:rPr lang="es-ES" dirty="0" smtClean="0">
                <a:solidFill>
                  <a:schemeClr val="accent1"/>
                </a:solidFill>
              </a:rPr>
              <a:t>Función Poética (Mensaje)</a:t>
            </a:r>
            <a:r>
              <a:rPr lang="is-IS" dirty="0" smtClean="0">
                <a:solidFill>
                  <a:schemeClr val="accent1"/>
                </a:solidFill>
              </a:rPr>
              <a:t> </a:t>
            </a:r>
            <a:endParaRPr lang="es-ES" dirty="0" smtClean="0">
              <a:solidFill>
                <a:schemeClr val="accent1"/>
              </a:solidFill>
            </a:endParaRPr>
          </a:p>
          <a:p>
            <a:pPr marL="0" indent="0">
              <a:buNone/>
            </a:pPr>
            <a:r>
              <a:rPr lang="es-ES" dirty="0" smtClean="0"/>
              <a:t>Se centra en el mensaje por sí mismo. El arte se define así por su propia </a:t>
            </a:r>
            <a:r>
              <a:rPr lang="es-ES" dirty="0" err="1" smtClean="0"/>
              <a:t>autorreferencialidad</a:t>
            </a:r>
            <a:r>
              <a:rPr lang="es-ES" dirty="0" smtClean="0"/>
              <a:t>. La función poética es su dominante. </a:t>
            </a:r>
            <a:endParaRPr lang="is-IS" dirty="0" smtClean="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20</a:t>
            </a:fld>
            <a:endParaRPr lang="en-US"/>
          </a:p>
        </p:txBody>
      </p:sp>
    </p:spTree>
    <p:extLst>
      <p:ext uri="{BB962C8B-B14F-4D97-AF65-F5344CB8AC3E}">
        <p14:creationId xmlns:p14="http://schemas.microsoft.com/office/powerpoint/2010/main" val="3145297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dirty="0"/>
          </a:p>
        </p:txBody>
      </p:sp>
      <p:sp>
        <p:nvSpPr>
          <p:cNvPr id="3" name="Marcador de contenido 2"/>
          <p:cNvSpPr>
            <a:spLocks noGrp="1"/>
          </p:cNvSpPr>
          <p:nvPr>
            <p:ph idx="1"/>
          </p:nvPr>
        </p:nvSpPr>
        <p:spPr/>
        <p:txBody>
          <a:bodyPr>
            <a:normAutofit lnSpcReduction="10000"/>
          </a:bodyPr>
          <a:lstStyle/>
          <a:p>
            <a:r>
              <a:rPr lang="es-ES" dirty="0" smtClean="0"/>
              <a:t>Por último, está la </a:t>
            </a:r>
            <a:r>
              <a:rPr lang="es-ES" dirty="0" smtClean="0">
                <a:solidFill>
                  <a:srgbClr val="51A6C2"/>
                </a:solidFill>
              </a:rPr>
              <a:t>función metalingüística </a:t>
            </a:r>
            <a:r>
              <a:rPr lang="es-ES" dirty="0" smtClean="0"/>
              <a:t>(código), cuando el habla se centra en el código. El lenguaje reflexiona sobre sí mismo y describe sus propias operaciones. </a:t>
            </a:r>
          </a:p>
          <a:p>
            <a:pPr marL="0" indent="0">
              <a:buNone/>
            </a:pPr>
            <a:r>
              <a:rPr lang="es-ES" dirty="0" smtClean="0"/>
              <a:t>El arte romántico puede enfatizar funciones emotivas, mientras que el realista (marxista o del feminismo temprano, por ejemplo) enfatizan el contexto, o sea la función referencial. El formalismo en arte privilegia la función poética. La semiótica enfatiza el código, y por ende la función metalingüística, mientras que las aproximaciones psicoanalíticas al espectador del texto privilegian las funciones conativas.</a:t>
            </a:r>
          </a:p>
        </p:txBody>
      </p:sp>
      <p:sp>
        <p:nvSpPr>
          <p:cNvPr id="4" name="Marcador de número de diapositiva 3"/>
          <p:cNvSpPr>
            <a:spLocks noGrp="1"/>
          </p:cNvSpPr>
          <p:nvPr>
            <p:ph type="sldNum" sz="quarter" idx="12"/>
          </p:nvPr>
        </p:nvSpPr>
        <p:spPr/>
        <p:txBody>
          <a:bodyPr/>
          <a:lstStyle/>
          <a:p>
            <a:fld id="{162F1D00-BD13-4404-86B0-79703945A0A7}" type="slidenum">
              <a:rPr lang="en-US" smtClean="0"/>
              <a:t>21</a:t>
            </a:fld>
            <a:endParaRPr lang="en-US"/>
          </a:p>
        </p:txBody>
      </p:sp>
    </p:spTree>
    <p:extLst>
      <p:ext uri="{BB962C8B-B14F-4D97-AF65-F5344CB8AC3E}">
        <p14:creationId xmlns:p14="http://schemas.microsoft.com/office/powerpoint/2010/main" val="26581331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Estructuralismo</a:t>
            </a:r>
            <a:endParaRPr lang="es-ES" dirty="0"/>
          </a:p>
        </p:txBody>
      </p:sp>
      <p:sp>
        <p:nvSpPr>
          <p:cNvPr id="3" name="Marcador de contenido 2"/>
          <p:cNvSpPr>
            <a:spLocks noGrp="1"/>
          </p:cNvSpPr>
          <p:nvPr>
            <p:ph idx="1"/>
          </p:nvPr>
        </p:nvSpPr>
        <p:spPr/>
        <p:txBody>
          <a:bodyPr/>
          <a:lstStyle/>
          <a:p>
            <a:r>
              <a:rPr lang="es-ES" dirty="0" smtClean="0"/>
              <a:t>“Un modo de análisis de los artefactos culturales que tiene su origen en los métodos de la lingüística contemporánea” (R. </a:t>
            </a:r>
            <a:r>
              <a:rPr lang="es-ES" dirty="0" err="1" smtClean="0"/>
              <a:t>Barthes</a:t>
            </a:r>
            <a:r>
              <a:rPr lang="es-ES" dirty="0" smtClean="0"/>
              <a:t>).</a:t>
            </a:r>
          </a:p>
          <a:p>
            <a:r>
              <a:rPr lang="es-ES" dirty="0" smtClean="0"/>
              <a:t>“Entramado teórico a través del cual la conducta, las instituciones y los textos son vistos como analizables en términos de una red de relaciones subyacentes, y lo fundamental es que los elementos que constituyen la red obtienen su significado de las relaciones que mantienen con los otros elementos” (R. </a:t>
            </a:r>
            <a:r>
              <a:rPr lang="es-ES" dirty="0" err="1" smtClean="0"/>
              <a:t>Stam</a:t>
            </a:r>
            <a:r>
              <a:rPr lang="es-ES" dirty="0" smtClean="0"/>
              <a:t>)</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22</a:t>
            </a:fld>
            <a:endParaRPr lang="en-US"/>
          </a:p>
        </p:txBody>
      </p:sp>
    </p:spTree>
    <p:extLst>
      <p:ext uri="{BB962C8B-B14F-4D97-AF65-F5344CB8AC3E}">
        <p14:creationId xmlns:p14="http://schemas.microsoft.com/office/powerpoint/2010/main" val="27793901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dirty="0"/>
          </a:p>
        </p:txBody>
      </p:sp>
      <p:sp>
        <p:nvSpPr>
          <p:cNvPr id="3" name="Marcador de contenido 2"/>
          <p:cNvSpPr>
            <a:spLocks noGrp="1"/>
          </p:cNvSpPr>
          <p:nvPr>
            <p:ph idx="1"/>
          </p:nvPr>
        </p:nvSpPr>
        <p:spPr/>
        <p:txBody>
          <a:bodyPr>
            <a:normAutofit lnSpcReduction="10000"/>
          </a:bodyPr>
          <a:lstStyle/>
          <a:p>
            <a:r>
              <a:rPr lang="es-ES" dirty="0" smtClean="0"/>
              <a:t>Fue en la década de los ‘60 cuando se difundió el estructuralismo más ampliamente se transformó en un paradigma dominante.</a:t>
            </a:r>
          </a:p>
          <a:p>
            <a:r>
              <a:rPr lang="es-ES" dirty="0" smtClean="0"/>
              <a:t>Fue el antropólogo Claude </a:t>
            </a:r>
            <a:r>
              <a:rPr lang="es-ES" dirty="0" err="1" smtClean="0"/>
              <a:t>Lévi</a:t>
            </a:r>
            <a:r>
              <a:rPr lang="es-ES" dirty="0" smtClean="0"/>
              <a:t>-Strauss quien </a:t>
            </a:r>
            <a:r>
              <a:rPr lang="es-ES" dirty="0" err="1" smtClean="0"/>
              <a:t>porlongó</a:t>
            </a:r>
            <a:r>
              <a:rPr lang="es-ES" dirty="0" smtClean="0"/>
              <a:t> la misma lógica de la lingüística estructural a todos los fenómenos y estructuras sociales, mentales y artísticas. </a:t>
            </a:r>
          </a:p>
          <a:p>
            <a:r>
              <a:rPr lang="es-ES" dirty="0" smtClean="0"/>
              <a:t>La idea del binarismo universal, como el principio organizador del sistema de los fonemas, se aplica a la cultura humana en general</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23</a:t>
            </a:fld>
            <a:endParaRPr lang="en-US"/>
          </a:p>
        </p:txBody>
      </p:sp>
    </p:spTree>
    <p:extLst>
      <p:ext uri="{BB962C8B-B14F-4D97-AF65-F5344CB8AC3E}">
        <p14:creationId xmlns:p14="http://schemas.microsoft.com/office/powerpoint/2010/main" val="26286894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r>
              <a:rPr lang="es-ES" dirty="0" smtClean="0"/>
              <a:t>Esto quiere decir que los elementos no tienen un significado fijado en sí mismos, si no que adquieren significado en la relación con otros elementos (esto </a:t>
            </a:r>
            <a:r>
              <a:rPr lang="es-ES" dirty="0" err="1" smtClean="0"/>
              <a:t>Lévi</a:t>
            </a:r>
            <a:r>
              <a:rPr lang="es-ES" dirty="0" smtClean="0"/>
              <a:t>-Strauss lo aplica a los mitos, por ejemplo).</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24</a:t>
            </a:fld>
            <a:endParaRPr lang="en-US"/>
          </a:p>
        </p:txBody>
      </p:sp>
    </p:spTree>
    <p:extLst>
      <p:ext uri="{BB962C8B-B14F-4D97-AF65-F5344CB8AC3E}">
        <p14:creationId xmlns:p14="http://schemas.microsoft.com/office/powerpoint/2010/main" val="37503100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dirty="0"/>
          </a:p>
        </p:txBody>
      </p:sp>
      <p:sp>
        <p:nvSpPr>
          <p:cNvPr id="3" name="Marcador de contenido 2"/>
          <p:cNvSpPr>
            <a:spLocks noGrp="1"/>
          </p:cNvSpPr>
          <p:nvPr>
            <p:ph idx="1"/>
          </p:nvPr>
        </p:nvSpPr>
        <p:spPr/>
        <p:txBody>
          <a:bodyPr/>
          <a:lstStyle/>
          <a:p>
            <a:r>
              <a:rPr lang="es-ES" dirty="0" smtClean="0"/>
              <a:t>En cuanto a narratología, se rescató el trabajo de Vladimir </a:t>
            </a:r>
            <a:r>
              <a:rPr lang="es-ES" dirty="0" err="1" smtClean="0"/>
              <a:t>Propp</a:t>
            </a:r>
            <a:r>
              <a:rPr lang="es-ES" dirty="0"/>
              <a:t> </a:t>
            </a:r>
            <a:r>
              <a:rPr lang="es-ES" dirty="0" smtClean="0"/>
              <a:t>(1929) que defendía un concepto diacrónico de relato/estructura. En su estudio del cuento ruso, identifica características estructurales idénticas, evidenciando principios de regularidad y sistematización al interior de lo que se veía como un ensamblado heterogéneo de relatos inconexos.</a:t>
            </a:r>
          </a:p>
          <a:p>
            <a:r>
              <a:rPr lang="es-ES" dirty="0" err="1" smtClean="0"/>
              <a:t>Lévi</a:t>
            </a:r>
            <a:r>
              <a:rPr lang="es-ES" dirty="0" smtClean="0"/>
              <a:t>-Strauss y </a:t>
            </a:r>
            <a:r>
              <a:rPr lang="es-ES" dirty="0" err="1" smtClean="0"/>
              <a:t>Greimas</a:t>
            </a:r>
            <a:r>
              <a:rPr lang="es-ES" dirty="0" smtClean="0"/>
              <a:t> propusieron un modelo de estructura narrativa que se basaba también en Saussure.</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25</a:t>
            </a:fld>
            <a:endParaRPr lang="en-US"/>
          </a:p>
        </p:txBody>
      </p:sp>
    </p:spTree>
    <p:extLst>
      <p:ext uri="{BB962C8B-B14F-4D97-AF65-F5344CB8AC3E}">
        <p14:creationId xmlns:p14="http://schemas.microsoft.com/office/powerpoint/2010/main" val="29755440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a:bodyPr>
          <a:lstStyle/>
          <a:p>
            <a:r>
              <a:rPr lang="es-ES" dirty="0" err="1" smtClean="0"/>
              <a:t>Roland</a:t>
            </a:r>
            <a:r>
              <a:rPr lang="es-ES" dirty="0" smtClean="0"/>
              <a:t> </a:t>
            </a:r>
            <a:r>
              <a:rPr lang="es-ES" dirty="0" err="1" smtClean="0"/>
              <a:t>Barthes</a:t>
            </a:r>
            <a:r>
              <a:rPr lang="es-ES" dirty="0" smtClean="0"/>
              <a:t>, </a:t>
            </a:r>
            <a:r>
              <a:rPr lang="es-ES" dirty="0" err="1" smtClean="0"/>
              <a:t>Tzvetan</a:t>
            </a:r>
            <a:r>
              <a:rPr lang="es-ES" dirty="0" smtClean="0"/>
              <a:t> </a:t>
            </a:r>
            <a:r>
              <a:rPr lang="es-ES" dirty="0" err="1" smtClean="0"/>
              <a:t>Todorov</a:t>
            </a:r>
            <a:r>
              <a:rPr lang="es-ES" dirty="0" smtClean="0"/>
              <a:t>, </a:t>
            </a:r>
            <a:r>
              <a:rPr lang="es-ES" dirty="0" err="1" smtClean="0"/>
              <a:t>Umberto</a:t>
            </a:r>
            <a:r>
              <a:rPr lang="es-ES" dirty="0" smtClean="0"/>
              <a:t> Eco y Gérard </a:t>
            </a:r>
            <a:r>
              <a:rPr lang="es-ES" dirty="0" err="1" smtClean="0"/>
              <a:t>Genette</a:t>
            </a:r>
            <a:r>
              <a:rPr lang="es-ES" dirty="0" smtClean="0"/>
              <a:t> se constituyen como defensores de este estructuralismo literario.</a:t>
            </a:r>
          </a:p>
          <a:p>
            <a:r>
              <a:rPr lang="es-ES" dirty="0" smtClean="0"/>
              <a:t>Mientras </a:t>
            </a:r>
            <a:r>
              <a:rPr lang="es-ES" dirty="0" err="1" smtClean="0"/>
              <a:t>Barthes</a:t>
            </a:r>
            <a:r>
              <a:rPr lang="es-ES" dirty="0" smtClean="0"/>
              <a:t> aplicaba el método estructuralista a la moda o a la cocina, Lacan llegó a considerar al mismo inconsciente “estructurado como un lenguaje”.</a:t>
            </a:r>
          </a:p>
        </p:txBody>
      </p:sp>
      <p:sp>
        <p:nvSpPr>
          <p:cNvPr id="4" name="Marcador de número de diapositiva 3"/>
          <p:cNvSpPr>
            <a:spLocks noGrp="1"/>
          </p:cNvSpPr>
          <p:nvPr>
            <p:ph type="sldNum" sz="quarter" idx="12"/>
          </p:nvPr>
        </p:nvSpPr>
        <p:spPr/>
        <p:txBody>
          <a:bodyPr/>
          <a:lstStyle/>
          <a:p>
            <a:fld id="{162F1D00-BD13-4404-86B0-79703945A0A7}" type="slidenum">
              <a:rPr lang="en-US" smtClean="0"/>
              <a:t>26</a:t>
            </a:fld>
            <a:endParaRPr lang="en-US"/>
          </a:p>
        </p:txBody>
      </p:sp>
    </p:spTree>
    <p:extLst>
      <p:ext uri="{BB962C8B-B14F-4D97-AF65-F5344CB8AC3E}">
        <p14:creationId xmlns:p14="http://schemas.microsoft.com/office/powerpoint/2010/main" val="19986486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Semiótica y Cine</a:t>
            </a:r>
            <a:endParaRPr lang="es-ES" dirty="0"/>
          </a:p>
        </p:txBody>
      </p:sp>
      <p:sp>
        <p:nvSpPr>
          <p:cNvPr id="3" name="Marcador de contenido 2"/>
          <p:cNvSpPr>
            <a:spLocks noGrp="1"/>
          </p:cNvSpPr>
          <p:nvPr>
            <p:ph idx="1"/>
          </p:nvPr>
        </p:nvSpPr>
        <p:spPr/>
        <p:txBody>
          <a:bodyPr>
            <a:normAutofit lnSpcReduction="10000"/>
          </a:bodyPr>
          <a:lstStyle/>
          <a:p>
            <a:r>
              <a:rPr lang="es-ES" dirty="0"/>
              <a:t> </a:t>
            </a:r>
            <a:r>
              <a:rPr lang="es-ES" dirty="0" smtClean="0"/>
              <a:t> Como ya vimos,‘</a:t>
            </a:r>
            <a:r>
              <a:rPr lang="es-ES" dirty="0"/>
              <a:t>60 y ‘70 son el auge de la semiótica. Y un cierre de esta época es el giro político, que en cine tuvo fuerte repercusión, a partir del concepto de </a:t>
            </a:r>
            <a:r>
              <a:rPr lang="es-ES" dirty="0">
                <a:solidFill>
                  <a:schemeClr val="accent1"/>
                </a:solidFill>
              </a:rPr>
              <a:t>ideología</a:t>
            </a:r>
            <a:r>
              <a:rPr lang="es-ES" dirty="0"/>
              <a:t> de </a:t>
            </a:r>
            <a:r>
              <a:rPr lang="es-ES" dirty="0" err="1"/>
              <a:t>Althusser</a:t>
            </a:r>
            <a:r>
              <a:rPr lang="es-ES" dirty="0"/>
              <a:t> (que será revisado en otra clase posterior)</a:t>
            </a:r>
            <a:r>
              <a:rPr lang="es-ES" dirty="0" smtClean="0"/>
              <a:t>.</a:t>
            </a:r>
          </a:p>
          <a:p>
            <a:r>
              <a:rPr lang="es-ES" dirty="0" smtClean="0"/>
              <a:t>También se relaciona fuertemente con el </a:t>
            </a:r>
            <a:r>
              <a:rPr lang="es-ES" dirty="0" smtClean="0">
                <a:solidFill>
                  <a:srgbClr val="51A6C2"/>
                </a:solidFill>
              </a:rPr>
              <a:t>psicoanálisis</a:t>
            </a:r>
            <a:r>
              <a:rPr lang="es-ES" dirty="0" smtClean="0"/>
              <a:t> que surge en esta época. Las interrogantes se desplazan desde ¿Cual es la naturaleza de los signos cinemáticos y las leyes de su combinación? y ¿Qué es un sistema textual? hacia ¿Qué queremos del texto? y ¿Cuál es nuestra inversión </a:t>
            </a:r>
            <a:r>
              <a:rPr lang="es-ES" dirty="0" err="1" smtClean="0"/>
              <a:t>espectatorial</a:t>
            </a:r>
            <a:r>
              <a:rPr lang="es-ES" dirty="0" smtClean="0"/>
              <a:t> en él? (también será revisado en otra clase)</a:t>
            </a:r>
            <a:endParaRPr lang="es-ES" dirty="0"/>
          </a:p>
          <a:p>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27</a:t>
            </a:fld>
            <a:endParaRPr lang="en-US"/>
          </a:p>
        </p:txBody>
      </p:sp>
    </p:spTree>
    <p:extLst>
      <p:ext uri="{BB962C8B-B14F-4D97-AF65-F5344CB8AC3E}">
        <p14:creationId xmlns:p14="http://schemas.microsoft.com/office/powerpoint/2010/main" val="13541725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Post-Estructuralismo</a:t>
            </a:r>
            <a:endParaRPr lang="es-ES" dirty="0"/>
          </a:p>
        </p:txBody>
      </p:sp>
      <p:sp>
        <p:nvSpPr>
          <p:cNvPr id="3" name="Marcador de contenido 2"/>
          <p:cNvSpPr>
            <a:spLocks noGrp="1"/>
          </p:cNvSpPr>
          <p:nvPr>
            <p:ph idx="1"/>
          </p:nvPr>
        </p:nvSpPr>
        <p:spPr/>
        <p:txBody>
          <a:bodyPr/>
          <a:lstStyle/>
          <a:p>
            <a:r>
              <a:rPr lang="es-ES" dirty="0" smtClean="0"/>
              <a:t>Comenzado con el ataque de Jacques </a:t>
            </a:r>
            <a:r>
              <a:rPr lang="es-ES" dirty="0" err="1" smtClean="0"/>
              <a:t>Derrida</a:t>
            </a:r>
            <a:r>
              <a:rPr lang="es-ES" dirty="0" smtClean="0"/>
              <a:t>.</a:t>
            </a:r>
          </a:p>
          <a:p>
            <a:r>
              <a:rPr lang="es-ES" dirty="0" smtClean="0"/>
              <a:t>Se aboga por una descentralización de la estructura. “La noción de una estructura sin centro es, en sí mismo, impensable”</a:t>
            </a:r>
          </a:p>
          <a:p>
            <a:r>
              <a:rPr lang="es-ES" dirty="0" smtClean="0"/>
              <a:t>Es un desplazamiento del interés del significado al significante, de la expresión a la enunciación, de lo espacial a lo temporal, de la estructura a la estructuración.</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28</a:t>
            </a:fld>
            <a:endParaRPr lang="en-US"/>
          </a:p>
        </p:txBody>
      </p:sp>
    </p:spTree>
    <p:extLst>
      <p:ext uri="{BB962C8B-B14F-4D97-AF65-F5344CB8AC3E}">
        <p14:creationId xmlns:p14="http://schemas.microsoft.com/office/powerpoint/2010/main" val="16056995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fontScale="92500" lnSpcReduction="20000"/>
          </a:bodyPr>
          <a:lstStyle/>
          <a:p>
            <a:r>
              <a:rPr lang="es-ES" dirty="0" smtClean="0"/>
              <a:t>Destaca J. </a:t>
            </a:r>
            <a:r>
              <a:rPr lang="es-ES" dirty="0" err="1" smtClean="0"/>
              <a:t>Derrida</a:t>
            </a:r>
            <a:r>
              <a:rPr lang="es-ES" dirty="0" smtClean="0"/>
              <a:t>, Michel Foucault, Jacques Lacan, Julia </a:t>
            </a:r>
            <a:r>
              <a:rPr lang="es-ES" dirty="0" err="1" smtClean="0"/>
              <a:t>Kristeva</a:t>
            </a:r>
            <a:r>
              <a:rPr lang="es-ES" dirty="0" smtClean="0"/>
              <a:t> y el último R. </a:t>
            </a:r>
            <a:r>
              <a:rPr lang="es-ES" dirty="0" err="1" smtClean="0"/>
              <a:t>Barthes</a:t>
            </a:r>
            <a:r>
              <a:rPr lang="es-ES" dirty="0" smtClean="0"/>
              <a:t>.</a:t>
            </a:r>
          </a:p>
          <a:p>
            <a:r>
              <a:rPr lang="es-ES" dirty="0" smtClean="0"/>
              <a:t>“Los metalenguajes no pueden oponerse a los poderes de la diseminación lingüística y textual, es decir, el proceso de deslizamiento semántico mediante el cual los signos se mueven incesantemente hacia fuera, al interior de nuevos contextos de significación, resistiéndose a la clausura mediante un proceso de continua reescritura, perdiendo, por tanto, su estabilidad como nombres propios para convertirse en simples términos significantes en el interior de una </a:t>
            </a:r>
            <a:r>
              <a:rPr lang="es-ES" dirty="0" err="1" smtClean="0"/>
              <a:t>proliferaciónen</a:t>
            </a:r>
            <a:r>
              <a:rPr lang="es-ES" dirty="0" smtClean="0"/>
              <a:t> espiral de referencias alusivas de texto en texto”</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29</a:t>
            </a:fld>
            <a:endParaRPr lang="en-US"/>
          </a:p>
        </p:txBody>
      </p:sp>
    </p:spTree>
    <p:extLst>
      <p:ext uri="{BB962C8B-B14F-4D97-AF65-F5344CB8AC3E}">
        <p14:creationId xmlns:p14="http://schemas.microsoft.com/office/powerpoint/2010/main" val="1090677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Antecedentes</a:t>
            </a:r>
            <a:endParaRPr lang="es-ES" dirty="0"/>
          </a:p>
        </p:txBody>
      </p:sp>
      <p:sp>
        <p:nvSpPr>
          <p:cNvPr id="3" name="Marcador de contenido 2"/>
          <p:cNvSpPr>
            <a:spLocks noGrp="1"/>
          </p:cNvSpPr>
          <p:nvPr>
            <p:ph idx="1"/>
          </p:nvPr>
        </p:nvSpPr>
        <p:spPr/>
        <p:txBody>
          <a:bodyPr>
            <a:normAutofit lnSpcReduction="10000"/>
          </a:bodyPr>
          <a:lstStyle/>
          <a:p>
            <a:r>
              <a:rPr lang="es-ES" dirty="0" smtClean="0"/>
              <a:t>El debate sobre la relación entre la palabra y la cosa ya se encontraba en la antigua Grecia, la pregunta giraba en torno a si la relación era arbitraria o motivada. </a:t>
            </a:r>
          </a:p>
          <a:p>
            <a:r>
              <a:rPr lang="es-ES" dirty="0" err="1" smtClean="0"/>
              <a:t>Sextus</a:t>
            </a:r>
            <a:r>
              <a:rPr lang="es-ES" dirty="0" smtClean="0"/>
              <a:t> </a:t>
            </a:r>
            <a:r>
              <a:rPr lang="es-ES" dirty="0" err="1" smtClean="0"/>
              <a:t>Empiricus</a:t>
            </a:r>
            <a:r>
              <a:rPr lang="es-ES" dirty="0" smtClean="0"/>
              <a:t> (160-210) ya proponía una división del signo entre significado y significante, mientras que San Agustín (354-440) intentó proponer una aproximación rigurosa al funcionamiento de los signos.</a:t>
            </a:r>
          </a:p>
          <a:p>
            <a:r>
              <a:rPr lang="es-ES" dirty="0" smtClean="0"/>
              <a:t>Guillermo de </a:t>
            </a:r>
            <a:r>
              <a:rPr lang="es-ES" dirty="0" err="1" smtClean="0"/>
              <a:t>Ockam</a:t>
            </a:r>
            <a:r>
              <a:rPr lang="es-ES" dirty="0" smtClean="0"/>
              <a:t> (1288-1349) se pregunta si las palabras representan conceptos o cosas</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3</a:t>
            </a:fld>
            <a:endParaRPr lang="en-US"/>
          </a:p>
        </p:txBody>
      </p:sp>
    </p:spTree>
    <p:extLst>
      <p:ext uri="{BB962C8B-B14F-4D97-AF65-F5344CB8AC3E}">
        <p14:creationId xmlns:p14="http://schemas.microsoft.com/office/powerpoint/2010/main" val="35737512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r>
              <a:rPr lang="es-ES" dirty="0" smtClean="0"/>
              <a:t>Critica a la idea de un signo estable, de un sujeto unificado, de la identidad y de la verdad. Crítica al </a:t>
            </a:r>
            <a:r>
              <a:rPr lang="es-ES" dirty="0" err="1" smtClean="0">
                <a:solidFill>
                  <a:srgbClr val="51A6C2"/>
                </a:solidFill>
              </a:rPr>
              <a:t>logocentrismo</a:t>
            </a:r>
            <a:r>
              <a:rPr lang="es-ES" dirty="0" smtClean="0">
                <a:solidFill>
                  <a:srgbClr val="51A6C2"/>
                </a:solidFill>
              </a:rPr>
              <a:t>.</a:t>
            </a:r>
          </a:p>
          <a:p>
            <a:r>
              <a:rPr lang="es-ES" dirty="0" smtClean="0"/>
              <a:t>Los signos no solo se diferencian los unos de los otros (relación diferencial de Saussure), si no que también de sí mismos. Su naturaleza constitutiva es de un constante desplazamiento o </a:t>
            </a:r>
            <a:r>
              <a:rPr lang="es-ES" dirty="0" smtClean="0">
                <a:solidFill>
                  <a:srgbClr val="51A6C2"/>
                </a:solidFill>
              </a:rPr>
              <a:t>huella, </a:t>
            </a:r>
            <a:r>
              <a:rPr lang="es-ES" dirty="0" smtClean="0"/>
              <a:t>la huella dejada por una cadena infinita de </a:t>
            </a:r>
            <a:r>
              <a:rPr lang="es-ES" dirty="0" err="1" smtClean="0"/>
              <a:t>resignificaciones</a:t>
            </a:r>
            <a:r>
              <a:rPr lang="es-ES" dirty="0" smtClean="0"/>
              <a:t> inestables dentro del contexto ilimitado de la </a:t>
            </a:r>
            <a:r>
              <a:rPr lang="es-ES" dirty="0" smtClean="0">
                <a:solidFill>
                  <a:srgbClr val="51A6C2"/>
                </a:solidFill>
              </a:rPr>
              <a:t>intertextualidad.</a:t>
            </a:r>
            <a:endParaRPr lang="es-ES" dirty="0">
              <a:solidFill>
                <a:srgbClr val="51A6C2"/>
              </a:solidFill>
            </a:endParaRPr>
          </a:p>
        </p:txBody>
      </p:sp>
      <p:sp>
        <p:nvSpPr>
          <p:cNvPr id="4" name="Marcador de número de diapositiva 3"/>
          <p:cNvSpPr>
            <a:spLocks noGrp="1"/>
          </p:cNvSpPr>
          <p:nvPr>
            <p:ph type="sldNum" sz="quarter" idx="12"/>
          </p:nvPr>
        </p:nvSpPr>
        <p:spPr/>
        <p:txBody>
          <a:bodyPr/>
          <a:lstStyle/>
          <a:p>
            <a:fld id="{162F1D00-BD13-4404-86B0-79703945A0A7}" type="slidenum">
              <a:rPr lang="en-US" smtClean="0"/>
              <a:t>30</a:t>
            </a:fld>
            <a:endParaRPr lang="en-US"/>
          </a:p>
        </p:txBody>
      </p:sp>
    </p:spTree>
    <p:extLst>
      <p:ext uri="{BB962C8B-B14F-4D97-AF65-F5344CB8AC3E}">
        <p14:creationId xmlns:p14="http://schemas.microsoft.com/office/powerpoint/2010/main" val="15554636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r>
              <a:rPr lang="es-ES" dirty="0" smtClean="0"/>
              <a:t>Critica la idea de que el significante sólo existe para proporcionar acceso a un sentido o un significado trascendente. </a:t>
            </a:r>
            <a:r>
              <a:rPr lang="es-ES" dirty="0" err="1" smtClean="0"/>
              <a:t>Derrida</a:t>
            </a:r>
            <a:r>
              <a:rPr lang="es-ES" dirty="0" smtClean="0"/>
              <a:t> propone liberar al significante de la metafísica occidental del significado.</a:t>
            </a:r>
          </a:p>
          <a:p>
            <a:r>
              <a:rPr lang="es-ES" dirty="0" smtClean="0"/>
              <a:t>Pensar en el cine como un texto, además, posee un eco profundo en los ‘60 y ‘70: camera-</a:t>
            </a:r>
            <a:r>
              <a:rPr lang="es-ES" dirty="0" err="1" smtClean="0"/>
              <a:t>stylo</a:t>
            </a:r>
            <a:r>
              <a:rPr lang="es-ES" dirty="0" smtClean="0"/>
              <a:t>, la idea de </a:t>
            </a:r>
            <a:r>
              <a:rPr lang="es-ES" dirty="0" err="1" smtClean="0"/>
              <a:t>Godar</a:t>
            </a:r>
            <a:r>
              <a:rPr lang="es-ES" dirty="0" smtClean="0"/>
              <a:t> de que el cineasta está frente a una página en blanco, y la teoría de los autores, empujan la idea de que la película se puede considerar como escritura.</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31</a:t>
            </a:fld>
            <a:endParaRPr lang="en-US"/>
          </a:p>
        </p:txBody>
      </p:sp>
    </p:spTree>
    <p:extLst>
      <p:ext uri="{BB962C8B-B14F-4D97-AF65-F5344CB8AC3E}">
        <p14:creationId xmlns:p14="http://schemas.microsoft.com/office/powerpoint/2010/main" val="7996144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r>
              <a:rPr lang="es-ES" dirty="0" smtClean="0"/>
              <a:t>Peter </a:t>
            </a:r>
            <a:r>
              <a:rPr lang="es-ES" dirty="0" err="1" smtClean="0"/>
              <a:t>Brunette</a:t>
            </a:r>
            <a:r>
              <a:rPr lang="es-ES" dirty="0" smtClean="0"/>
              <a:t> y David Willis en “</a:t>
            </a:r>
            <a:r>
              <a:rPr lang="es-ES" dirty="0" err="1" smtClean="0"/>
              <a:t>Screen</a:t>
            </a:r>
            <a:r>
              <a:rPr lang="es-ES" dirty="0" smtClean="0"/>
              <a:t>/</a:t>
            </a:r>
            <a:r>
              <a:rPr lang="es-ES" dirty="0" err="1" smtClean="0"/>
              <a:t>play</a:t>
            </a:r>
            <a:r>
              <a:rPr lang="es-ES" dirty="0" smtClean="0"/>
              <a:t>: </a:t>
            </a:r>
            <a:r>
              <a:rPr lang="es-ES" dirty="0" err="1" smtClean="0"/>
              <a:t>Derrida</a:t>
            </a:r>
            <a:r>
              <a:rPr lang="es-ES" dirty="0" smtClean="0"/>
              <a:t> and Film </a:t>
            </a:r>
            <a:r>
              <a:rPr lang="es-ES" dirty="0" err="1" smtClean="0"/>
              <a:t>Theory</a:t>
            </a:r>
            <a:r>
              <a:rPr lang="es-ES" dirty="0" smtClean="0"/>
              <a:t>” ponen en discusión nociones totalizadoras de la teoría del cine y proponen pensar el cine como escritura, pensando en las dimensiones de “</a:t>
            </a:r>
            <a:r>
              <a:rPr lang="es-ES" dirty="0" err="1" smtClean="0"/>
              <a:t>indecibilidad</a:t>
            </a:r>
            <a:r>
              <a:rPr lang="es-ES" dirty="0" smtClean="0"/>
              <a:t>” o “fisuras textuales”, como un tipo de mediación en la lectura que problematiza la propia </a:t>
            </a:r>
            <a:r>
              <a:rPr lang="es-ES" dirty="0" err="1" smtClean="0"/>
              <a:t>autoconstitución</a:t>
            </a:r>
            <a:r>
              <a:rPr lang="es-ES" dirty="0" smtClean="0"/>
              <a:t> del significado del texto.</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32</a:t>
            </a:fld>
            <a:endParaRPr lang="en-US"/>
          </a:p>
        </p:txBody>
      </p:sp>
    </p:spTree>
    <p:extLst>
      <p:ext uri="{BB962C8B-B14F-4D97-AF65-F5344CB8AC3E}">
        <p14:creationId xmlns:p14="http://schemas.microsoft.com/office/powerpoint/2010/main" val="14984096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Semiología del cine</a:t>
            </a:r>
            <a:endParaRPr lang="es-ES" dirty="0"/>
          </a:p>
        </p:txBody>
      </p:sp>
      <p:sp>
        <p:nvSpPr>
          <p:cNvPr id="3" name="Marcador de contenido 2"/>
          <p:cNvSpPr>
            <a:spLocks noGrp="1"/>
          </p:cNvSpPr>
          <p:nvPr>
            <p:ph idx="1"/>
          </p:nvPr>
        </p:nvSpPr>
        <p:spPr/>
        <p:txBody>
          <a:bodyPr/>
          <a:lstStyle/>
          <a:p>
            <a:r>
              <a:rPr lang="es-ES" dirty="0" smtClean="0"/>
              <a:t>La idea del cine como un lenguaje surge muy tempranamente, está presente en </a:t>
            </a:r>
            <a:r>
              <a:rPr lang="es-ES" dirty="0" err="1" smtClean="0"/>
              <a:t>Riccioto</a:t>
            </a:r>
            <a:r>
              <a:rPr lang="es-ES" dirty="0" smtClean="0"/>
              <a:t> </a:t>
            </a:r>
            <a:r>
              <a:rPr lang="es-ES" dirty="0" err="1" smtClean="0"/>
              <a:t>Canudo</a:t>
            </a:r>
            <a:r>
              <a:rPr lang="es-ES" dirty="0" smtClean="0"/>
              <a:t> (Italia, 1920) y Louis </a:t>
            </a:r>
            <a:r>
              <a:rPr lang="es-ES" dirty="0" err="1" smtClean="0"/>
              <a:t>Delluc</a:t>
            </a:r>
            <a:r>
              <a:rPr lang="es-ES" dirty="0" smtClean="0"/>
              <a:t> (Francia) y se relaciona a su naturaleza no verbal, un “</a:t>
            </a:r>
            <a:r>
              <a:rPr lang="es-ES" dirty="0" err="1" smtClean="0"/>
              <a:t>esperante</a:t>
            </a:r>
            <a:r>
              <a:rPr lang="es-ES" dirty="0" smtClean="0"/>
              <a:t> visual”.</a:t>
            </a:r>
          </a:p>
          <a:p>
            <a:r>
              <a:rPr lang="es-ES" dirty="0" smtClean="0"/>
              <a:t>Los formalistas rusos restaron importancia a la función mimética a favor de sus funciones poéticas y lingüísticas. Boris </a:t>
            </a:r>
            <a:r>
              <a:rPr lang="es-ES" dirty="0" err="1" smtClean="0"/>
              <a:t>Eikhembaum</a:t>
            </a:r>
            <a:r>
              <a:rPr lang="es-ES" dirty="0" smtClean="0"/>
              <a:t>, por ejemplo, lo define como un sistema particular de lenguaje figurativo·, cuya estilística trataría la “sintaxis” fílmica, la unión de planos en frases y oraciones.</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33</a:t>
            </a:fld>
            <a:endParaRPr lang="en-US"/>
          </a:p>
        </p:txBody>
      </p:sp>
    </p:spTree>
    <p:extLst>
      <p:ext uri="{BB962C8B-B14F-4D97-AF65-F5344CB8AC3E}">
        <p14:creationId xmlns:p14="http://schemas.microsoft.com/office/powerpoint/2010/main" val="6795114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err="1" smtClean="0"/>
              <a:t>Analogon</a:t>
            </a:r>
            <a:r>
              <a:rPr lang="es-ES" dirty="0" smtClean="0"/>
              <a:t> Fílmico</a:t>
            </a:r>
            <a:endParaRPr lang="es-ES" dirty="0"/>
          </a:p>
        </p:txBody>
      </p:sp>
      <p:sp>
        <p:nvSpPr>
          <p:cNvPr id="3" name="Marcador de contenido 2"/>
          <p:cNvSpPr>
            <a:spLocks noGrp="1"/>
          </p:cNvSpPr>
          <p:nvPr>
            <p:ph idx="1"/>
          </p:nvPr>
        </p:nvSpPr>
        <p:spPr/>
        <p:txBody>
          <a:bodyPr/>
          <a:lstStyle/>
          <a:p>
            <a:pPr marL="0" indent="0">
              <a:buNone/>
            </a:pPr>
            <a:r>
              <a:rPr lang="es-ES" dirty="0" smtClean="0"/>
              <a:t>Fue con el advenimiento del estructuralismo y la semiótica que el cine fue explorado como un lenguaje por U. Eco, </a:t>
            </a:r>
            <a:r>
              <a:rPr lang="es-ES" dirty="0" err="1" smtClean="0"/>
              <a:t>Pier</a:t>
            </a:r>
            <a:r>
              <a:rPr lang="es-ES" dirty="0" smtClean="0"/>
              <a:t> Paolo </a:t>
            </a:r>
            <a:r>
              <a:rPr lang="es-ES" dirty="0" err="1" smtClean="0"/>
              <a:t>Pasolini</a:t>
            </a:r>
            <a:r>
              <a:rPr lang="es-ES" dirty="0" smtClean="0"/>
              <a:t> y Christian Metz.</a:t>
            </a:r>
          </a:p>
          <a:p>
            <a:r>
              <a:rPr lang="es-ES" dirty="0" smtClean="0"/>
              <a:t>El </a:t>
            </a:r>
            <a:r>
              <a:rPr lang="es-ES" dirty="0" err="1" smtClean="0"/>
              <a:t>analogon</a:t>
            </a:r>
            <a:r>
              <a:rPr lang="es-ES" dirty="0" smtClean="0"/>
              <a:t> fílmico, el carácter </a:t>
            </a:r>
            <a:r>
              <a:rPr lang="es-ES" dirty="0" err="1" smtClean="0"/>
              <a:t>incónico</a:t>
            </a:r>
            <a:r>
              <a:rPr lang="es-ES" dirty="0" smtClean="0"/>
              <a:t> (e </a:t>
            </a:r>
            <a:r>
              <a:rPr lang="es-ES" dirty="0" err="1" smtClean="0"/>
              <a:t>indicial</a:t>
            </a:r>
            <a:r>
              <a:rPr lang="es-ES" dirty="0" smtClean="0"/>
              <a:t>) del signo cinematográfico. A pesar de esta primer capa “obvia”, C. Metz enfatizará que no puede hacernos olvidar que a pesar de ser motivada, a veces también el signo puede ser arbitrario (las imágenes pueden estar codificadas en sí mismas).</a:t>
            </a:r>
          </a:p>
        </p:txBody>
      </p:sp>
      <p:sp>
        <p:nvSpPr>
          <p:cNvPr id="4" name="Marcador de número de diapositiva 3"/>
          <p:cNvSpPr>
            <a:spLocks noGrp="1"/>
          </p:cNvSpPr>
          <p:nvPr>
            <p:ph type="sldNum" sz="quarter" idx="12"/>
          </p:nvPr>
        </p:nvSpPr>
        <p:spPr/>
        <p:txBody>
          <a:bodyPr/>
          <a:lstStyle/>
          <a:p>
            <a:fld id="{162F1D00-BD13-4404-86B0-79703945A0A7}" type="slidenum">
              <a:rPr lang="en-US" smtClean="0"/>
              <a:t>34</a:t>
            </a:fld>
            <a:endParaRPr lang="en-US"/>
          </a:p>
        </p:txBody>
      </p:sp>
    </p:spTree>
    <p:extLst>
      <p:ext uri="{BB962C8B-B14F-4D97-AF65-F5344CB8AC3E}">
        <p14:creationId xmlns:p14="http://schemas.microsoft.com/office/powerpoint/2010/main" val="25295371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polisemia</a:t>
            </a:r>
            <a:endParaRPr lang="es-ES" dirty="0"/>
          </a:p>
        </p:txBody>
      </p:sp>
      <p:sp>
        <p:nvSpPr>
          <p:cNvPr id="3" name="Marcador de contenido 2"/>
          <p:cNvSpPr>
            <a:spLocks noGrp="1"/>
          </p:cNvSpPr>
          <p:nvPr>
            <p:ph idx="1"/>
          </p:nvPr>
        </p:nvSpPr>
        <p:spPr/>
        <p:txBody>
          <a:bodyPr/>
          <a:lstStyle/>
          <a:p>
            <a:r>
              <a:rPr lang="es-ES" dirty="0" smtClean="0"/>
              <a:t>Para </a:t>
            </a:r>
            <a:r>
              <a:rPr lang="es-ES" dirty="0" err="1" smtClean="0"/>
              <a:t>Roland</a:t>
            </a:r>
            <a:r>
              <a:rPr lang="es-ES" dirty="0" smtClean="0"/>
              <a:t> </a:t>
            </a:r>
            <a:r>
              <a:rPr lang="es-ES" dirty="0" err="1" smtClean="0"/>
              <a:t>Barthes</a:t>
            </a:r>
            <a:r>
              <a:rPr lang="es-ES" dirty="0" smtClean="0"/>
              <a:t> era la principal </a:t>
            </a:r>
            <a:r>
              <a:rPr lang="es-ES" dirty="0" err="1" smtClean="0"/>
              <a:t>carácterística</a:t>
            </a:r>
            <a:r>
              <a:rPr lang="es-ES" dirty="0" smtClean="0"/>
              <a:t> de la imagen, está abierta a una significación múltiple. </a:t>
            </a:r>
          </a:p>
          <a:p>
            <a:r>
              <a:rPr lang="es-ES" dirty="0" smtClean="0"/>
              <a:t>Eso explica que necesitan anclaje (los pies de foto, por ejemplo), “fijando la cadena flotante de significado”</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35</a:t>
            </a:fld>
            <a:endParaRPr lang="en-US"/>
          </a:p>
        </p:txBody>
      </p:sp>
    </p:spTree>
    <p:extLst>
      <p:ext uri="{BB962C8B-B14F-4D97-AF65-F5344CB8AC3E}">
        <p14:creationId xmlns:p14="http://schemas.microsoft.com/office/powerpoint/2010/main" val="9712081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lengua / El código</a:t>
            </a:r>
            <a:endParaRPr lang="es-ES" dirty="0"/>
          </a:p>
        </p:txBody>
      </p:sp>
      <p:sp>
        <p:nvSpPr>
          <p:cNvPr id="3" name="Marcador de contenido 2"/>
          <p:cNvSpPr>
            <a:spLocks noGrp="1"/>
          </p:cNvSpPr>
          <p:nvPr>
            <p:ph idx="1"/>
          </p:nvPr>
        </p:nvSpPr>
        <p:spPr/>
        <p:txBody>
          <a:bodyPr>
            <a:normAutofit lnSpcReduction="10000"/>
          </a:bodyPr>
          <a:lstStyle/>
          <a:p>
            <a:pPr marL="0" indent="0">
              <a:buNone/>
            </a:pPr>
            <a:r>
              <a:rPr lang="es-ES" dirty="0" smtClean="0"/>
              <a:t>Peter </a:t>
            </a:r>
            <a:r>
              <a:rPr lang="es-ES" dirty="0" err="1" smtClean="0"/>
              <a:t>Wollen</a:t>
            </a:r>
            <a:r>
              <a:rPr lang="es-ES" dirty="0" smtClean="0"/>
              <a:t> desarrolla en 1969 las ideas de C. Pierce, señalando que la imagen cinematográfica es al mismo tiempo </a:t>
            </a:r>
            <a:r>
              <a:rPr lang="es-ES" dirty="0" err="1" smtClean="0"/>
              <a:t>indicial</a:t>
            </a:r>
            <a:r>
              <a:rPr lang="es-ES" dirty="0" smtClean="0"/>
              <a:t>, icónica y simbólica.</a:t>
            </a:r>
          </a:p>
          <a:p>
            <a:pPr marL="0" indent="0">
              <a:buNone/>
            </a:pPr>
            <a:r>
              <a:rPr lang="es-ES" dirty="0" smtClean="0"/>
              <a:t>El código se interpreta como lengua. Si antes era entendido como un sistema de diferencias y correspondencias que permanece constante a través de varios mensajes, en lingüística se convierte en lengua, un “sistema de lenguaje”.</a:t>
            </a:r>
          </a:p>
          <a:p>
            <a:pPr marL="0" indent="0">
              <a:buNone/>
            </a:pPr>
            <a:r>
              <a:rPr lang="es-ES" dirty="0" smtClean="0"/>
              <a:t>Código se refiere en general a un juego sistematizado de convenciones.</a:t>
            </a:r>
          </a:p>
        </p:txBody>
      </p:sp>
      <p:sp>
        <p:nvSpPr>
          <p:cNvPr id="4" name="Marcador de número de diapositiva 3"/>
          <p:cNvSpPr>
            <a:spLocks noGrp="1"/>
          </p:cNvSpPr>
          <p:nvPr>
            <p:ph type="sldNum" sz="quarter" idx="12"/>
          </p:nvPr>
        </p:nvSpPr>
        <p:spPr/>
        <p:txBody>
          <a:bodyPr/>
          <a:lstStyle/>
          <a:p>
            <a:fld id="{162F1D00-BD13-4404-86B0-79703945A0A7}" type="slidenum">
              <a:rPr lang="en-US" smtClean="0"/>
              <a:t>36</a:t>
            </a:fld>
            <a:endParaRPr lang="en-US"/>
          </a:p>
        </p:txBody>
      </p:sp>
    </p:spTree>
    <p:extLst>
      <p:ext uri="{BB962C8B-B14F-4D97-AF65-F5344CB8AC3E}">
        <p14:creationId xmlns:p14="http://schemas.microsoft.com/office/powerpoint/2010/main" val="24241365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r>
              <a:rPr lang="es-ES" dirty="0" smtClean="0"/>
              <a:t>Dentro del cine, siguiendo a C. Metz, el código reclamó la existencia dentro de un film de niveles de significación relativamente autónomos como parte de un sistema general. </a:t>
            </a:r>
          </a:p>
          <a:p>
            <a:r>
              <a:rPr lang="es-ES" dirty="0" smtClean="0"/>
              <a:t>U. Eco, también basándose en Pierce, realiza un inventario de los códigos que funcionan dentro del signo icónico.</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37</a:t>
            </a:fld>
            <a:endParaRPr lang="en-US"/>
          </a:p>
        </p:txBody>
      </p:sp>
    </p:spTree>
    <p:extLst>
      <p:ext uri="{BB962C8B-B14F-4D97-AF65-F5344CB8AC3E}">
        <p14:creationId xmlns:p14="http://schemas.microsoft.com/office/powerpoint/2010/main" val="17131646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Códigos de mensajes visuales</a:t>
            </a:r>
            <a:endParaRPr lang="es-ES" dirty="0"/>
          </a:p>
        </p:txBody>
      </p:sp>
      <p:sp>
        <p:nvSpPr>
          <p:cNvPr id="3" name="Marcador de contenido 2"/>
          <p:cNvSpPr>
            <a:spLocks noGrp="1"/>
          </p:cNvSpPr>
          <p:nvPr>
            <p:ph idx="1"/>
          </p:nvPr>
        </p:nvSpPr>
        <p:spPr/>
        <p:txBody>
          <a:bodyPr/>
          <a:lstStyle/>
          <a:p>
            <a:pPr marL="457200" indent="-457200">
              <a:buFont typeface="+mj-lt"/>
              <a:buAutoNum type="arabicPeriod"/>
            </a:pPr>
            <a:r>
              <a:rPr lang="es-ES" dirty="0" smtClean="0"/>
              <a:t>Códigos perceptivos (el dominio de la psicología de la percepción,</a:t>
            </a:r>
          </a:p>
          <a:p>
            <a:pPr marL="457200" indent="-457200">
              <a:buFont typeface="+mj-lt"/>
              <a:buAutoNum type="arabicPeriod"/>
            </a:pPr>
            <a:r>
              <a:rPr lang="es-ES" dirty="0" smtClean="0"/>
              <a:t>Códigos de reconocimiento (taxonomías culturalmente diseminadas)</a:t>
            </a:r>
          </a:p>
          <a:p>
            <a:pPr marL="457200" indent="-457200">
              <a:buFont typeface="+mj-lt"/>
              <a:buAutoNum type="arabicPeriod"/>
            </a:pPr>
            <a:r>
              <a:rPr lang="es-ES" dirty="0" smtClean="0"/>
              <a:t>Códigos de transmisión (la materialidad)</a:t>
            </a:r>
          </a:p>
          <a:p>
            <a:pPr marL="457200" indent="-457200">
              <a:buFont typeface="+mj-lt"/>
              <a:buAutoNum type="arabicPeriod"/>
            </a:pPr>
            <a:r>
              <a:rPr lang="es-ES" dirty="0" smtClean="0"/>
              <a:t>Códigos tonales (elementos connotados que tienen que ver con convenciones estilísticas)</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38</a:t>
            </a:fld>
            <a:endParaRPr lang="en-US"/>
          </a:p>
        </p:txBody>
      </p:sp>
    </p:spTree>
    <p:extLst>
      <p:ext uri="{BB962C8B-B14F-4D97-AF65-F5344CB8AC3E}">
        <p14:creationId xmlns:p14="http://schemas.microsoft.com/office/powerpoint/2010/main" val="5519888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pPr marL="457200" indent="-457200">
              <a:buFont typeface="+mj-lt"/>
              <a:buAutoNum type="arabicPeriod" startAt="5"/>
            </a:pPr>
            <a:r>
              <a:rPr lang="es-ES" dirty="0" smtClean="0"/>
              <a:t>Códigos icónicos (propios) subdivididos en (a)figuras, (b)signos y (c)semas.</a:t>
            </a:r>
          </a:p>
          <a:p>
            <a:pPr marL="457200" indent="-457200">
              <a:buFont typeface="+mj-lt"/>
              <a:buAutoNum type="arabicPeriod" startAt="5"/>
            </a:pPr>
            <a:r>
              <a:rPr lang="es-ES" dirty="0" smtClean="0"/>
              <a:t>Códigos iconográficos</a:t>
            </a:r>
          </a:p>
          <a:p>
            <a:pPr marL="457200" indent="-457200">
              <a:buFont typeface="+mj-lt"/>
              <a:buAutoNum type="arabicPeriod" startAt="5"/>
            </a:pPr>
            <a:r>
              <a:rPr lang="es-ES" dirty="0" smtClean="0"/>
              <a:t>Códigos de gusto y sensibilidad</a:t>
            </a:r>
          </a:p>
          <a:p>
            <a:pPr marL="457200" indent="-457200">
              <a:buFont typeface="+mj-lt"/>
              <a:buAutoNum type="arabicPeriod" startAt="5"/>
            </a:pPr>
            <a:r>
              <a:rPr lang="es-ES" dirty="0" smtClean="0"/>
              <a:t>Códigos retóricos, </a:t>
            </a:r>
            <a:r>
              <a:rPr lang="es-ES" dirty="0" err="1" smtClean="0"/>
              <a:t>dividibles</a:t>
            </a:r>
            <a:r>
              <a:rPr lang="es-ES" dirty="0" smtClean="0"/>
              <a:t> en (a)figuras, (b)premisas visuales y (c)argumentos visuales</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39</a:t>
            </a:fld>
            <a:endParaRPr lang="en-US"/>
          </a:p>
        </p:txBody>
      </p:sp>
    </p:spTree>
    <p:extLst>
      <p:ext uri="{BB962C8B-B14F-4D97-AF65-F5344CB8AC3E}">
        <p14:creationId xmlns:p14="http://schemas.microsoft.com/office/powerpoint/2010/main" val="1178109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r>
              <a:rPr lang="es-ES" dirty="0" smtClean="0"/>
              <a:t>John </a:t>
            </a:r>
            <a:r>
              <a:rPr lang="es-ES" dirty="0" err="1" smtClean="0"/>
              <a:t>Lock</a:t>
            </a:r>
            <a:r>
              <a:rPr lang="es-ES" dirty="0" smtClean="0"/>
              <a:t> fue el primero en utilizar la palabra semiótica “</a:t>
            </a:r>
            <a:r>
              <a:rPr lang="es-ES" dirty="0" err="1" smtClean="0"/>
              <a:t>semiotike</a:t>
            </a:r>
            <a:r>
              <a:rPr lang="es-ES" dirty="0" smtClean="0"/>
              <a:t>”, como la doctrina de los signos, en su “Ensayo sobre el entendimiento humano” de 1690. Propone que las palabras están asociadas a las ideas, y que la relación es arbitraria.</a:t>
            </a:r>
          </a:p>
          <a:p>
            <a:r>
              <a:rPr lang="es-ES" dirty="0" smtClean="0"/>
              <a:t>Leibniz (1646-1716), quien estudió a Francis Bacon, también estudia la estructura del signo</a:t>
            </a:r>
          </a:p>
        </p:txBody>
      </p:sp>
      <p:sp>
        <p:nvSpPr>
          <p:cNvPr id="4" name="Marcador de número de diapositiva 3"/>
          <p:cNvSpPr>
            <a:spLocks noGrp="1"/>
          </p:cNvSpPr>
          <p:nvPr>
            <p:ph type="sldNum" sz="quarter" idx="12"/>
          </p:nvPr>
        </p:nvSpPr>
        <p:spPr/>
        <p:txBody>
          <a:bodyPr/>
          <a:lstStyle/>
          <a:p>
            <a:fld id="{162F1D00-BD13-4404-86B0-79703945A0A7}" type="slidenum">
              <a:rPr lang="en-US" smtClean="0"/>
              <a:t>4</a:t>
            </a:fld>
            <a:endParaRPr lang="en-US"/>
          </a:p>
        </p:txBody>
      </p:sp>
    </p:spTree>
    <p:extLst>
      <p:ext uri="{BB962C8B-B14F-4D97-AF65-F5344CB8AC3E}">
        <p14:creationId xmlns:p14="http://schemas.microsoft.com/office/powerpoint/2010/main" val="25090695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pPr marL="457200" indent="-457200">
              <a:buFont typeface="+mj-lt"/>
              <a:buAutoNum type="arabicPeriod" startAt="9"/>
            </a:pPr>
            <a:r>
              <a:rPr lang="es-ES" dirty="0" smtClean="0"/>
              <a:t>Códigos estilísticos</a:t>
            </a:r>
          </a:p>
          <a:p>
            <a:pPr marL="457200" indent="-457200">
              <a:buFont typeface="+mj-lt"/>
              <a:buAutoNum type="arabicPeriod" startAt="9"/>
            </a:pPr>
            <a:r>
              <a:rPr lang="es-ES" dirty="0" smtClean="0"/>
              <a:t>Códigos de lo inconsciente.</a:t>
            </a:r>
          </a:p>
          <a:p>
            <a:pPr>
              <a:buFontTx/>
              <a:buChar char="•"/>
            </a:pPr>
            <a:r>
              <a:rPr lang="es-ES" dirty="0" smtClean="0"/>
              <a:t>Si bien algunas divisiones no resultan claras, el aporte de Eco es reforzar la idea de que el signo icónico no tiene “las mismas propiedades” que su referente. </a:t>
            </a:r>
            <a:r>
              <a:rPr lang="es-ES" dirty="0"/>
              <a:t> </a:t>
            </a:r>
            <a:endParaRPr lang="es-ES" dirty="0" smtClean="0"/>
          </a:p>
          <a:p>
            <a:pPr>
              <a:buFontTx/>
              <a:buChar char="•"/>
            </a:pPr>
            <a:r>
              <a:rPr lang="es-ES" dirty="0" smtClean="0"/>
              <a:t>La similitud está altamente codificada: es histórica y cultural.</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40</a:t>
            </a:fld>
            <a:endParaRPr lang="en-US"/>
          </a:p>
        </p:txBody>
      </p:sp>
    </p:spTree>
    <p:extLst>
      <p:ext uri="{BB962C8B-B14F-4D97-AF65-F5344CB8AC3E}">
        <p14:creationId xmlns:p14="http://schemas.microsoft.com/office/powerpoint/2010/main" val="35395472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doble articulación</a:t>
            </a:r>
            <a:endParaRPr lang="es-ES" dirty="0"/>
          </a:p>
        </p:txBody>
      </p:sp>
      <p:sp>
        <p:nvSpPr>
          <p:cNvPr id="3" name="Marcador de contenido 2"/>
          <p:cNvSpPr>
            <a:spLocks noGrp="1"/>
          </p:cNvSpPr>
          <p:nvPr>
            <p:ph idx="1"/>
          </p:nvPr>
        </p:nvSpPr>
        <p:spPr/>
        <p:txBody>
          <a:bodyPr/>
          <a:lstStyle/>
          <a:p>
            <a:r>
              <a:rPr lang="es-ES" dirty="0" smtClean="0"/>
              <a:t>Una unidad lingüística o semiótica es una entidad construida por el analista para volver manejable y </a:t>
            </a:r>
            <a:r>
              <a:rPr lang="es-ES" dirty="0" err="1" smtClean="0"/>
              <a:t>estudiable</a:t>
            </a:r>
            <a:r>
              <a:rPr lang="es-ES" dirty="0" smtClean="0"/>
              <a:t> la lengua</a:t>
            </a:r>
          </a:p>
          <a:p>
            <a:r>
              <a:rPr lang="es-ES" dirty="0" smtClean="0"/>
              <a:t>Así se llega a la idea de morfema (unidades significantes o de sentido) que constituyen la primera articulación </a:t>
            </a:r>
          </a:p>
          <a:p>
            <a:r>
              <a:rPr lang="es-ES" dirty="0" smtClean="0"/>
              <a:t>La segunda articulación refiere a los fonemas, no son unidades de sentido si no que unidades que conforman el significante. Dan forma a los morfemas, subyacen a la primera articulación.</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41</a:t>
            </a:fld>
            <a:endParaRPr lang="en-US"/>
          </a:p>
        </p:txBody>
      </p:sp>
    </p:spTree>
    <p:extLst>
      <p:ext uri="{BB962C8B-B14F-4D97-AF65-F5344CB8AC3E}">
        <p14:creationId xmlns:p14="http://schemas.microsoft.com/office/powerpoint/2010/main" val="20442486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pPr marL="0" indent="0">
              <a:buNone/>
            </a:pPr>
            <a:r>
              <a:rPr lang="es-ES" dirty="0" smtClean="0"/>
              <a:t>Para Metz el cine no tendría una doble articulación. Es un medio </a:t>
            </a:r>
            <a:r>
              <a:rPr lang="es-ES" dirty="0" err="1" smtClean="0"/>
              <a:t>pluricódigo</a:t>
            </a:r>
            <a:r>
              <a:rPr lang="es-ES" dirty="0" smtClean="0"/>
              <a:t>, y algunos códigos pueden tener unidades mínimas, pero el cine por sí mismo no posee unidades mínimas que operen diferencialmente y por lo tanto no es una lengua.</a:t>
            </a:r>
          </a:p>
          <a:p>
            <a:pPr marL="0" indent="0">
              <a:buNone/>
            </a:pPr>
            <a:r>
              <a:rPr lang="es-ES" dirty="0" smtClean="0"/>
              <a:t>Nada en el cine es puramente distintivo en el sentido del “fonema”, que depende completamente de la combinación para crear unidades significantes. </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42</a:t>
            </a:fld>
            <a:endParaRPr lang="en-US"/>
          </a:p>
        </p:txBody>
      </p:sp>
    </p:spTree>
    <p:extLst>
      <p:ext uri="{BB962C8B-B14F-4D97-AF65-F5344CB8AC3E}">
        <p14:creationId xmlns:p14="http://schemas.microsoft.com/office/powerpoint/2010/main" val="234715779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pPr marL="0" indent="0">
              <a:buNone/>
            </a:pPr>
            <a:r>
              <a:rPr lang="es-ES" dirty="0" smtClean="0"/>
              <a:t>Para P. P. </a:t>
            </a:r>
            <a:r>
              <a:rPr lang="es-ES" dirty="0" err="1" smtClean="0"/>
              <a:t>Pasolini</a:t>
            </a:r>
            <a:r>
              <a:rPr lang="es-ES" dirty="0"/>
              <a:t> </a:t>
            </a:r>
            <a:r>
              <a:rPr lang="es-ES" dirty="0" smtClean="0"/>
              <a:t>el cine, a diferencia de la literatura, no tiene el aspecto simbólico. Por ende la aproximación semiótica debe ser similar a cómo se analiza la realidad.</a:t>
            </a:r>
          </a:p>
          <a:p>
            <a:pPr marL="0" indent="0">
              <a:buNone/>
            </a:pPr>
            <a:r>
              <a:rPr lang="es-ES" dirty="0" smtClean="0"/>
              <a:t>Para él sí existe doble articulación. Las unidades mínimas serían los elementos reales en el cuadro, y las llamará cinemas (sería el fonema). Esas unidades se articularían formando el encuadre (que sería el morfema).</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43</a:t>
            </a:fld>
            <a:endParaRPr lang="en-US"/>
          </a:p>
        </p:txBody>
      </p:sp>
    </p:spTree>
    <p:extLst>
      <p:ext uri="{BB962C8B-B14F-4D97-AF65-F5344CB8AC3E}">
        <p14:creationId xmlns:p14="http://schemas.microsoft.com/office/powerpoint/2010/main" val="11575116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dirty="0"/>
          </a:p>
        </p:txBody>
      </p:sp>
      <p:sp>
        <p:nvSpPr>
          <p:cNvPr id="3" name="Marcador de contenido 2"/>
          <p:cNvSpPr>
            <a:spLocks noGrp="1"/>
          </p:cNvSpPr>
          <p:nvPr>
            <p:ph idx="1"/>
          </p:nvPr>
        </p:nvSpPr>
        <p:spPr/>
        <p:txBody>
          <a:bodyPr/>
          <a:lstStyle/>
          <a:p>
            <a:r>
              <a:rPr lang="es-ES" dirty="0" smtClean="0"/>
              <a:t>Para U. Eco, las unidades mínimas de </a:t>
            </a:r>
            <a:r>
              <a:rPr lang="es-ES" dirty="0" err="1" smtClean="0"/>
              <a:t>Pasolini</a:t>
            </a:r>
            <a:r>
              <a:rPr lang="es-ES" dirty="0" smtClean="0"/>
              <a:t> no se pueden comparar a los fonemas, porque no dependen de la combinación para generar significación. </a:t>
            </a:r>
          </a:p>
          <a:p>
            <a:r>
              <a:rPr lang="es-ES" dirty="0" smtClean="0"/>
              <a:t>Eco sugiere una triple articulación, pensando en que la primera articulación operaría sobre los semas, o sea unidades que ya sin significantes. Luego se articula en segundo grado con signos icónicos más pequeños, y en tercer nivel con las condiciones de percepción.</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44</a:t>
            </a:fld>
            <a:endParaRPr lang="en-US"/>
          </a:p>
        </p:txBody>
      </p:sp>
    </p:spTree>
    <p:extLst>
      <p:ext uri="{BB962C8B-B14F-4D97-AF65-F5344CB8AC3E}">
        <p14:creationId xmlns:p14="http://schemas.microsoft.com/office/powerpoint/2010/main" val="314070408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t>
            </a:r>
            <a:r>
              <a:rPr lang="es-ES" strike="sngStrike" dirty="0" smtClean="0"/>
              <a:t>Lengua</a:t>
            </a:r>
            <a:r>
              <a:rPr lang="es-ES" dirty="0" smtClean="0"/>
              <a:t> o Lenguaje?	</a:t>
            </a:r>
            <a:endParaRPr lang="es-ES" dirty="0"/>
          </a:p>
        </p:txBody>
      </p:sp>
      <p:sp>
        <p:nvSpPr>
          <p:cNvPr id="3" name="Marcador de contenido 2"/>
          <p:cNvSpPr>
            <a:spLocks noGrp="1"/>
          </p:cNvSpPr>
          <p:nvPr>
            <p:ph idx="1"/>
          </p:nvPr>
        </p:nvSpPr>
        <p:spPr/>
        <p:txBody>
          <a:bodyPr>
            <a:normAutofit fontScale="92500" lnSpcReduction="20000"/>
          </a:bodyPr>
          <a:lstStyle/>
          <a:p>
            <a:r>
              <a:rPr lang="es-ES" dirty="0" smtClean="0"/>
              <a:t>¿Cuál es el objeto de una semiótica del cine?</a:t>
            </a:r>
          </a:p>
          <a:p>
            <a:r>
              <a:rPr lang="es-ES" dirty="0" smtClean="0"/>
              <a:t>Para C. Metz esta ciencia tendría que desentrañar los procesos significantes del cine, sus reglas combinatorias, y observar hasta que punto estas reglas se asemejan a las de una lengua con doble articulación.</a:t>
            </a:r>
          </a:p>
          <a:p>
            <a:r>
              <a:rPr lang="es-ES" dirty="0" smtClean="0"/>
              <a:t>En segundo lugar, propone entender al cine como un “hecho fílmico” , un texto significativo. En este sentido, propone que una semiótica del cine se preocupe de abordar estos aspectos fílmicos, en contraposición a lo “pre-fílmicos” (la industria) o “pos-fílmicos” (distribución, impacto).</a:t>
            </a:r>
          </a:p>
        </p:txBody>
      </p:sp>
      <p:sp>
        <p:nvSpPr>
          <p:cNvPr id="4" name="Marcador de número de diapositiva 3"/>
          <p:cNvSpPr>
            <a:spLocks noGrp="1"/>
          </p:cNvSpPr>
          <p:nvPr>
            <p:ph type="sldNum" sz="quarter" idx="12"/>
          </p:nvPr>
        </p:nvSpPr>
        <p:spPr/>
        <p:txBody>
          <a:bodyPr/>
          <a:lstStyle/>
          <a:p>
            <a:fld id="{162F1D00-BD13-4404-86B0-79703945A0A7}" type="slidenum">
              <a:rPr lang="en-US" smtClean="0"/>
              <a:t>45</a:t>
            </a:fld>
            <a:endParaRPr lang="en-US"/>
          </a:p>
        </p:txBody>
      </p:sp>
    </p:spTree>
    <p:extLst>
      <p:ext uri="{BB962C8B-B14F-4D97-AF65-F5344CB8AC3E}">
        <p14:creationId xmlns:p14="http://schemas.microsoft.com/office/powerpoint/2010/main" val="26890852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r>
              <a:rPr lang="es-ES" dirty="0" smtClean="0"/>
              <a:t>El cine sería un lenguaje, y no una lengua. ¿Por qué?</a:t>
            </a:r>
          </a:p>
          <a:p>
            <a:pPr marL="457200" indent="-457200">
              <a:buFont typeface="+mj-lt"/>
              <a:buAutoNum type="arabicPeriod"/>
            </a:pPr>
            <a:r>
              <a:rPr lang="es-ES" dirty="0" smtClean="0"/>
              <a:t>La lengua es un sistema de signos para una comunicación bidireccional, mientras que el cine es una “aplazada”.</a:t>
            </a:r>
          </a:p>
          <a:p>
            <a:pPr marL="457200" indent="-457200">
              <a:buFont typeface="+mj-lt"/>
              <a:buAutoNum type="arabicPeriod"/>
            </a:pPr>
            <a:r>
              <a:rPr lang="es-ES" dirty="0" smtClean="0"/>
              <a:t>El cine entonces sería una especia de “escritura”</a:t>
            </a:r>
          </a:p>
          <a:p>
            <a:pPr marL="457200" indent="-457200">
              <a:buFont typeface="+mj-lt"/>
              <a:buAutoNum type="arabicPeriod"/>
            </a:pPr>
            <a:r>
              <a:rPr lang="es-ES" dirty="0" smtClean="0"/>
              <a:t>El cine no posee un signo arbitrario como el lingüístico, es motivada (icónica) y análoga (</a:t>
            </a:r>
            <a:r>
              <a:rPr lang="es-ES" dirty="0" err="1" smtClean="0"/>
              <a:t>indicial</a:t>
            </a:r>
            <a:r>
              <a:rPr lang="es-ES" dirty="0" smtClean="0"/>
              <a:t>).</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46</a:t>
            </a:fld>
            <a:endParaRPr lang="en-US"/>
          </a:p>
        </p:txBody>
      </p:sp>
    </p:spTree>
    <p:extLst>
      <p:ext uri="{BB962C8B-B14F-4D97-AF65-F5344CB8AC3E}">
        <p14:creationId xmlns:p14="http://schemas.microsoft.com/office/powerpoint/2010/main" val="381653591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pPr marL="457200" indent="-457200">
              <a:buFont typeface="+mj-lt"/>
              <a:buAutoNum type="arabicPeriod" startAt="4"/>
            </a:pPr>
            <a:r>
              <a:rPr lang="es-ES" dirty="0" smtClean="0"/>
              <a:t>Lo anterior no quiere desestimar la relación significante y significado. Tampoco quiere equiparar la experiencia cinemática a la real, ya que Metz insistirá más tarde (‘70) en la doble naturaleza imaginaria del significante fílmico: respecto a lo que representa y también en su constitución material como presencia-ausencia.</a:t>
            </a:r>
          </a:p>
          <a:p>
            <a:pPr marL="457200" indent="-457200">
              <a:buFont typeface="+mj-lt"/>
              <a:buAutoNum type="arabicPeriod" startAt="4"/>
            </a:pPr>
            <a:r>
              <a:rPr lang="es-ES" dirty="0" smtClean="0"/>
              <a:t>Desestima la relación palabra-plano y frase-secuencia, ya que en el cine los planos son infinitos, creados por el  o los realizadores cinematográficos, </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47</a:t>
            </a:fld>
            <a:endParaRPr lang="en-US"/>
          </a:p>
        </p:txBody>
      </p:sp>
    </p:spTree>
    <p:extLst>
      <p:ext uri="{BB962C8B-B14F-4D97-AF65-F5344CB8AC3E}">
        <p14:creationId xmlns:p14="http://schemas.microsoft.com/office/powerpoint/2010/main" val="25289760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pPr marL="0" indent="0">
              <a:buNone/>
            </a:pPr>
            <a:r>
              <a:rPr lang="es-ES" dirty="0" smtClean="0"/>
              <a:t>(continuación punto 5). La información del plano es desordenada (a diferencia de la palabra) y por último, es una unidad indivisible, mientras que la palabra es una unidad virtual para conceptualizar (por ejemplo “perro”).  En ese sentido el plano sería una afirmación (este perro específico).</a:t>
            </a:r>
          </a:p>
          <a:p>
            <a:pPr marL="0" indent="0">
              <a:buNone/>
            </a:pPr>
            <a:r>
              <a:rPr lang="es-ES" dirty="0" smtClean="0"/>
              <a:t>Los planos no requieren diferenciación con otros planos para significar, el paradigma es virtualmente infinito.</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48</a:t>
            </a:fld>
            <a:endParaRPr lang="en-US"/>
          </a:p>
        </p:txBody>
      </p:sp>
    </p:spTree>
    <p:extLst>
      <p:ext uri="{BB962C8B-B14F-4D97-AF65-F5344CB8AC3E}">
        <p14:creationId xmlns:p14="http://schemas.microsoft.com/office/powerpoint/2010/main" val="281575302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pPr marL="457200" indent="-457200">
              <a:buFont typeface="+mj-lt"/>
              <a:buAutoNum type="arabicPeriod" startAt="6"/>
            </a:pPr>
            <a:r>
              <a:rPr lang="es-ES" dirty="0" smtClean="0"/>
              <a:t>Hablar una lengua es usarla, en cambio hablar el lenguaje del cine es siempre en cierta medida inventarlo.</a:t>
            </a:r>
          </a:p>
          <a:p>
            <a:pPr marL="457200" indent="-457200">
              <a:buFont typeface="+mj-lt"/>
              <a:buAutoNum type="arabicPeriod" startAt="6"/>
            </a:pPr>
            <a:r>
              <a:rPr lang="es-ES" dirty="0" smtClean="0"/>
              <a:t>Como consecuencia, el lenguaje cinemático puede ser empujado en una nueva dirección por procesos estéticos innovadores o por nuevas tecnologías. </a:t>
            </a:r>
          </a:p>
          <a:p>
            <a:pPr marL="457200" indent="-457200">
              <a:buFont typeface="+mj-lt"/>
              <a:buAutoNum type="arabicPeriod" startAt="6"/>
            </a:pPr>
            <a:r>
              <a:rPr lang="es-ES" dirty="0" smtClean="0"/>
              <a:t>Por eso, según el punto 7, es más útil entonces la comparación del cine con la literatura.</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49</a:t>
            </a:fld>
            <a:endParaRPr lang="en-US"/>
          </a:p>
        </p:txBody>
      </p:sp>
    </p:spTree>
    <p:extLst>
      <p:ext uri="{BB962C8B-B14F-4D97-AF65-F5344CB8AC3E}">
        <p14:creationId xmlns:p14="http://schemas.microsoft.com/office/powerpoint/2010/main" val="1555252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S.XX</a:t>
            </a:r>
            <a:endParaRPr lang="es-ES" dirty="0"/>
          </a:p>
        </p:txBody>
      </p:sp>
      <p:sp>
        <p:nvSpPr>
          <p:cNvPr id="3" name="Marcador de contenido 2"/>
          <p:cNvSpPr>
            <a:spLocks noGrp="1"/>
          </p:cNvSpPr>
          <p:nvPr>
            <p:ph idx="1"/>
          </p:nvPr>
        </p:nvSpPr>
        <p:spPr/>
        <p:txBody>
          <a:bodyPr>
            <a:normAutofit fontScale="85000" lnSpcReduction="10000"/>
          </a:bodyPr>
          <a:lstStyle/>
          <a:p>
            <a:r>
              <a:rPr lang="es-ES" dirty="0" smtClean="0"/>
              <a:t>La aparición de la semiótica en el s. XX es síntoma de la autoconciencia moderna, en tanto es un metalenguaje. El lenguaje habla del lenguaje.</a:t>
            </a:r>
          </a:p>
          <a:p>
            <a:r>
              <a:rPr lang="es-ES" dirty="0" smtClean="0"/>
              <a:t>Se desprende de la semiología propuesta por Ferdinand de Saussure (1857-1913) y de la semiótica de Charles Sanders Pierce (1839-1914)</a:t>
            </a:r>
          </a:p>
          <a:p>
            <a:pPr marL="0" indent="0">
              <a:buNone/>
            </a:pPr>
            <a:r>
              <a:rPr lang="es-ES" dirty="0" smtClean="0"/>
              <a:t>“Una ciencia que estudia la vida de los signos en el seno de una sociedad es concebible; sería parte de la psicología social y consecuentemente de la psicología general; yo la llamaré semiología (del griego </a:t>
            </a:r>
            <a:r>
              <a:rPr lang="es-ES" dirty="0" err="1" smtClean="0"/>
              <a:t>semeion</a:t>
            </a:r>
            <a:r>
              <a:rPr lang="es-ES" dirty="0" smtClean="0"/>
              <a:t>). La semiología mostrará qué es lo que constituye signos, qué leyes los gobiernan” (F. S.)</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5</a:t>
            </a:fld>
            <a:endParaRPr lang="en-US"/>
          </a:p>
        </p:txBody>
      </p:sp>
    </p:spTree>
    <p:extLst>
      <p:ext uri="{BB962C8B-B14F-4D97-AF65-F5344CB8AC3E}">
        <p14:creationId xmlns:p14="http://schemas.microsoft.com/office/powerpoint/2010/main" val="34637162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Lenguaje o lengua - Conclusiones</a:t>
            </a:r>
            <a:endParaRPr lang="es-ES" dirty="0"/>
          </a:p>
        </p:txBody>
      </p:sp>
      <p:sp>
        <p:nvSpPr>
          <p:cNvPr id="3" name="Marcador de contenido 2"/>
          <p:cNvSpPr>
            <a:spLocks noGrp="1"/>
          </p:cNvSpPr>
          <p:nvPr>
            <p:ph idx="1"/>
          </p:nvPr>
        </p:nvSpPr>
        <p:spPr/>
        <p:txBody>
          <a:bodyPr/>
          <a:lstStyle/>
          <a:p>
            <a:r>
              <a:rPr lang="es-ES" dirty="0" smtClean="0"/>
              <a:t>Volviendo a la definición de C. Pierce de signo “algo que signifique algo para alguien”, podemos pensar que el cine sí es un lenguaje. </a:t>
            </a:r>
          </a:p>
          <a:p>
            <a:r>
              <a:rPr lang="es-ES" dirty="0" smtClean="0"/>
              <a:t>Hay una sistematicidad en sus códigos, y en tanto posee una “materia de expresión” (siguiendo </a:t>
            </a:r>
            <a:r>
              <a:rPr lang="es-ES" dirty="0"/>
              <a:t>la idea de </a:t>
            </a:r>
            <a:r>
              <a:rPr lang="es-ES" dirty="0" smtClean="0"/>
              <a:t>Louis </a:t>
            </a:r>
            <a:r>
              <a:rPr lang="es-ES" dirty="0" err="1" smtClean="0"/>
              <a:t>Hjelmslev</a:t>
            </a:r>
            <a:r>
              <a:rPr lang="es-ES" dirty="0" smtClean="0"/>
              <a:t>). Y este material de expresión (la unión de una banda de imagen y bandas de sonidos</a:t>
            </a:r>
            <a:r>
              <a:rPr lang="es-ES" dirty="0"/>
              <a:t> </a:t>
            </a:r>
            <a:r>
              <a:rPr lang="es-ES" dirty="0" smtClean="0"/>
              <a:t>como sonido fonético, ruidos o música, y escritura) es su “unidad técnico-sensorial”.</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50</a:t>
            </a:fld>
            <a:endParaRPr lang="en-US"/>
          </a:p>
        </p:txBody>
      </p:sp>
    </p:spTree>
    <p:extLst>
      <p:ext uri="{BB962C8B-B14F-4D97-AF65-F5344CB8AC3E}">
        <p14:creationId xmlns:p14="http://schemas.microsoft.com/office/powerpoint/2010/main" val="36240682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a:t>
            </a:r>
            <a:r>
              <a:rPr lang="es-ES" i="1" dirty="0" smtClean="0"/>
              <a:t>Grande </a:t>
            </a:r>
            <a:r>
              <a:rPr lang="es-ES" i="1" dirty="0" err="1" smtClean="0"/>
              <a:t>Syntagmatique</a:t>
            </a:r>
            <a:endParaRPr lang="es-ES" i="1" dirty="0"/>
          </a:p>
        </p:txBody>
      </p:sp>
      <p:sp>
        <p:nvSpPr>
          <p:cNvPr id="3" name="Marcador de contenido 2"/>
          <p:cNvSpPr>
            <a:spLocks noGrp="1"/>
          </p:cNvSpPr>
          <p:nvPr>
            <p:ph idx="1"/>
          </p:nvPr>
        </p:nvSpPr>
        <p:spPr/>
        <p:txBody>
          <a:bodyPr>
            <a:normAutofit lnSpcReduction="10000"/>
          </a:bodyPr>
          <a:lstStyle/>
          <a:p>
            <a:r>
              <a:rPr lang="es-ES" dirty="0" smtClean="0"/>
              <a:t>C. Metz: Fue en la medida en que el cine se enfrentó a los problemas de la narración, que vino a producir un cuerpo de procedimientos significativos.</a:t>
            </a:r>
          </a:p>
          <a:p>
            <a:r>
              <a:rPr lang="es-ES" dirty="0" smtClean="0"/>
              <a:t>Las diferentes películas (textos) poseen en común figuras sintagmáticas. Se parecen en la medida que se organizan en diversas combinaciones de relaciones espacio temporales.</a:t>
            </a:r>
          </a:p>
          <a:p>
            <a:r>
              <a:rPr lang="es-ES" dirty="0" smtClean="0"/>
              <a:t>Entonces la observación es que si bien las unidades mínimas son infinitas, la naturaleza sintagmática se vuelve lo verdaderamente común a los texto, ahí está el lenguaje. </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51</a:t>
            </a:fld>
            <a:endParaRPr lang="en-US"/>
          </a:p>
        </p:txBody>
      </p:sp>
    </p:spTree>
    <p:extLst>
      <p:ext uri="{BB962C8B-B14F-4D97-AF65-F5344CB8AC3E}">
        <p14:creationId xmlns:p14="http://schemas.microsoft.com/office/powerpoint/2010/main" val="16290938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r>
              <a:rPr lang="es-ES" dirty="0" smtClean="0"/>
              <a:t>La </a:t>
            </a:r>
            <a:r>
              <a:rPr lang="es-ES" dirty="0" err="1" smtClean="0"/>
              <a:t>grand</a:t>
            </a:r>
            <a:r>
              <a:rPr lang="es-ES" dirty="0" smtClean="0"/>
              <a:t> </a:t>
            </a:r>
            <a:r>
              <a:rPr lang="es-ES" dirty="0" err="1" smtClean="0"/>
              <a:t>syntagmatique</a:t>
            </a:r>
            <a:r>
              <a:rPr lang="es-ES" dirty="0" smtClean="0"/>
              <a:t> es el esfuerzo de C. Metz por aislar las figuras sintagmáticas más importantes. Hasta el momento el lenguaje utilizado para hablar del cine estaba prestado del teatro y la literatura, como escena o secuencias, en vez de hablar de imagen, sonido, planos y montaje.</a:t>
            </a:r>
          </a:p>
          <a:p>
            <a:r>
              <a:rPr lang="es-ES" dirty="0" smtClean="0"/>
              <a:t>El concepto clave propuesto por C. Metz: LA DIÉGESIS.</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52</a:t>
            </a:fld>
            <a:endParaRPr lang="en-US"/>
          </a:p>
        </p:txBody>
      </p:sp>
    </p:spTree>
    <p:extLst>
      <p:ext uri="{BB962C8B-B14F-4D97-AF65-F5344CB8AC3E}">
        <p14:creationId xmlns:p14="http://schemas.microsoft.com/office/powerpoint/2010/main" val="10014837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a:t>
            </a:r>
            <a:r>
              <a:rPr lang="es-ES" dirty="0" err="1" smtClean="0"/>
              <a:t>diégesis</a:t>
            </a:r>
            <a:endParaRPr lang="es-ES" dirty="0"/>
          </a:p>
        </p:txBody>
      </p:sp>
      <p:sp>
        <p:nvSpPr>
          <p:cNvPr id="3" name="Marcador de contenido 2"/>
          <p:cNvSpPr>
            <a:spLocks noGrp="1"/>
          </p:cNvSpPr>
          <p:nvPr>
            <p:ph idx="1"/>
          </p:nvPr>
        </p:nvSpPr>
        <p:spPr/>
        <p:txBody>
          <a:bodyPr>
            <a:normAutofit lnSpcReduction="10000"/>
          </a:bodyPr>
          <a:lstStyle/>
          <a:p>
            <a:r>
              <a:rPr lang="es-ES" dirty="0" smtClean="0"/>
              <a:t>Hace referencia al significado del contenido narrativo.</a:t>
            </a:r>
          </a:p>
          <a:p>
            <a:r>
              <a:rPr lang="es-ES" dirty="0" smtClean="0"/>
              <a:t>Es lo denotativo. Se puede traducir en diferentes lenguajes (de la novela a la película, por ejemplo)</a:t>
            </a:r>
          </a:p>
          <a:p>
            <a:r>
              <a:rPr lang="es-ES" dirty="0" smtClean="0"/>
              <a:t>Es imaginario, en términos metodológicos se entiende como el espacio y el tiempo de la ficción, el universo de la narración.  El concepto sólo es apropiado para hablar de mundo completos que existen al mismo nivel que existe nuestra realidad, por eso el teatro no puede tener </a:t>
            </a:r>
            <a:r>
              <a:rPr lang="es-ES" dirty="0" err="1" smtClean="0"/>
              <a:t>diégesis</a:t>
            </a:r>
            <a:r>
              <a:rPr lang="es-ES" dirty="0" smtClean="0"/>
              <a:t>, por ejemplo, porque debe ser un mundo homogéneo. </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53</a:t>
            </a:fld>
            <a:endParaRPr lang="en-US"/>
          </a:p>
        </p:txBody>
      </p:sp>
    </p:spTree>
    <p:extLst>
      <p:ext uri="{BB962C8B-B14F-4D97-AF65-F5344CB8AC3E}">
        <p14:creationId xmlns:p14="http://schemas.microsoft.com/office/powerpoint/2010/main" val="332039478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lnSpcReduction="10000"/>
          </a:bodyPr>
          <a:lstStyle/>
          <a:p>
            <a:r>
              <a:rPr lang="es-ES" dirty="0" smtClean="0"/>
              <a:t>De acá surge esta división que tanto usamos en cine entre:</a:t>
            </a:r>
          </a:p>
          <a:p>
            <a:pPr marL="457200" indent="-457200">
              <a:buFont typeface="+mj-lt"/>
              <a:buAutoNum type="arabicPeriod"/>
            </a:pPr>
            <a:r>
              <a:rPr lang="es-ES" dirty="0" smtClean="0"/>
              <a:t>Lo </a:t>
            </a:r>
            <a:r>
              <a:rPr lang="es-ES" dirty="0" err="1" smtClean="0"/>
              <a:t>diegético</a:t>
            </a:r>
            <a:endParaRPr lang="es-ES" dirty="0" smtClean="0"/>
          </a:p>
          <a:p>
            <a:pPr marL="457200" indent="-457200">
              <a:buFont typeface="+mj-lt"/>
              <a:buAutoNum type="arabicPeriod"/>
            </a:pPr>
            <a:r>
              <a:rPr lang="es-ES" dirty="0" smtClean="0"/>
              <a:t>Lo </a:t>
            </a:r>
            <a:r>
              <a:rPr lang="es-ES" dirty="0" err="1" smtClean="0"/>
              <a:t>extradiegético</a:t>
            </a:r>
            <a:endParaRPr lang="es-ES" dirty="0" smtClean="0"/>
          </a:p>
          <a:p>
            <a:pPr marL="457200" indent="-457200">
              <a:buFont typeface="+mj-lt"/>
              <a:buAutoNum type="arabicPeriod"/>
            </a:pPr>
            <a:r>
              <a:rPr lang="es-ES" dirty="0" smtClean="0"/>
              <a:t>Lo </a:t>
            </a:r>
            <a:r>
              <a:rPr lang="es-ES" dirty="0" err="1" smtClean="0"/>
              <a:t>Metadiegético</a:t>
            </a:r>
            <a:endParaRPr lang="es-ES" dirty="0" smtClean="0"/>
          </a:p>
          <a:p>
            <a:pPr marL="0" indent="0">
              <a:buNone/>
            </a:pPr>
            <a:r>
              <a:rPr lang="es-ES" dirty="0" smtClean="0"/>
              <a:t>* Lo </a:t>
            </a:r>
            <a:r>
              <a:rPr lang="es-ES" dirty="0" err="1" smtClean="0"/>
              <a:t>diegético</a:t>
            </a:r>
            <a:r>
              <a:rPr lang="es-ES" dirty="0" smtClean="0"/>
              <a:t> no necesariamente es lo representado a nivel icónico de la imagen. Por ejemplo, un monstruo que jamás vemos en pantalla forma parte del mundo </a:t>
            </a:r>
            <a:r>
              <a:rPr lang="es-ES" dirty="0" err="1" smtClean="0"/>
              <a:t>diegético</a:t>
            </a:r>
            <a:r>
              <a:rPr lang="es-ES" dirty="0" smtClean="0"/>
              <a:t>!</a:t>
            </a:r>
          </a:p>
          <a:p>
            <a:pPr marL="457200" indent="-457200">
              <a:buFont typeface="+mj-lt"/>
              <a:buAutoNum type="arabicPeriod"/>
            </a:pP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54</a:t>
            </a:fld>
            <a:endParaRPr lang="en-US"/>
          </a:p>
        </p:txBody>
      </p:sp>
    </p:spTree>
    <p:extLst>
      <p:ext uri="{BB962C8B-B14F-4D97-AF65-F5344CB8AC3E}">
        <p14:creationId xmlns:p14="http://schemas.microsoft.com/office/powerpoint/2010/main" val="282903592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fontScale="85000" lnSpcReduction="10000"/>
          </a:bodyPr>
          <a:lstStyle/>
          <a:p>
            <a:r>
              <a:rPr lang="es-ES" dirty="0" smtClean="0"/>
              <a:t>De esta división surgen otras observaciones en base a oposiciones diferenciales propuestas por Daniel </a:t>
            </a:r>
            <a:r>
              <a:rPr lang="es-ES" dirty="0" err="1" smtClean="0"/>
              <a:t>Percheron</a:t>
            </a:r>
            <a:r>
              <a:rPr lang="es-ES" dirty="0" smtClean="0"/>
              <a:t> como por ejemplo:</a:t>
            </a:r>
          </a:p>
          <a:p>
            <a:pPr marL="457200" indent="-457200">
              <a:buFont typeface="+mj-lt"/>
              <a:buAutoNum type="arabicPeriod"/>
            </a:pPr>
            <a:r>
              <a:rPr lang="es-ES" dirty="0" smtClean="0"/>
              <a:t>El tiempo </a:t>
            </a:r>
            <a:r>
              <a:rPr lang="es-ES" dirty="0" err="1" smtClean="0"/>
              <a:t>diegético</a:t>
            </a:r>
            <a:r>
              <a:rPr lang="es-ES" dirty="0" smtClean="0"/>
              <a:t> no es idéntico al tiempo del film.</a:t>
            </a:r>
          </a:p>
          <a:p>
            <a:pPr marL="457200" indent="-457200">
              <a:buFont typeface="+mj-lt"/>
              <a:buAutoNum type="arabicPeriod"/>
            </a:pPr>
            <a:r>
              <a:rPr lang="es-ES" dirty="0" smtClean="0"/>
              <a:t>Es imaginario. Esto implica que pueda haber errores de representación que se pasan por alto en la medida que la fuerza está alojada en la representación diegética.</a:t>
            </a:r>
          </a:p>
          <a:p>
            <a:pPr marL="457200" indent="-457200">
              <a:buFont typeface="+mj-lt"/>
              <a:buAutoNum type="arabicPeriod"/>
            </a:pPr>
            <a:r>
              <a:rPr lang="es-ES" dirty="0" smtClean="0"/>
              <a:t>Permite diferencias historia y </a:t>
            </a:r>
            <a:r>
              <a:rPr lang="es-ES" dirty="0" err="1" smtClean="0"/>
              <a:t>diégesis</a:t>
            </a:r>
            <a:r>
              <a:rPr lang="es-ES" dirty="0" smtClean="0"/>
              <a:t>, dejando de lado sus connotaciones dramáticas, ya que el énfasis está puesta en el mundo representado.</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55</a:t>
            </a:fld>
            <a:endParaRPr lang="en-US"/>
          </a:p>
        </p:txBody>
      </p:sp>
    </p:spTree>
    <p:extLst>
      <p:ext uri="{BB962C8B-B14F-4D97-AF65-F5344CB8AC3E}">
        <p14:creationId xmlns:p14="http://schemas.microsoft.com/office/powerpoint/2010/main" val="426635286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fontScale="92500" lnSpcReduction="20000"/>
          </a:bodyPr>
          <a:lstStyle/>
          <a:p>
            <a:r>
              <a:rPr lang="es-ES" dirty="0" smtClean="0"/>
              <a:t>Ese sistema de oposiciones también le permite a Metz para definir los sintagmas;</a:t>
            </a:r>
          </a:p>
          <a:p>
            <a:pPr>
              <a:buFontTx/>
              <a:buChar char="-"/>
            </a:pPr>
            <a:r>
              <a:rPr lang="es-ES" dirty="0" smtClean="0"/>
              <a:t>Si es un plano o más de un plano</a:t>
            </a:r>
          </a:p>
          <a:p>
            <a:pPr>
              <a:buFontTx/>
              <a:buChar char="-"/>
            </a:pPr>
            <a:r>
              <a:rPr lang="es-ES" dirty="0" smtClean="0"/>
              <a:t>Si es cronológico o </a:t>
            </a:r>
            <a:r>
              <a:rPr lang="es-ES" dirty="0" err="1" smtClean="0"/>
              <a:t>acronológico</a:t>
            </a:r>
            <a:endParaRPr lang="es-ES" dirty="0" smtClean="0"/>
          </a:p>
          <a:p>
            <a:pPr>
              <a:buFontTx/>
              <a:buChar char="-"/>
            </a:pPr>
            <a:r>
              <a:rPr lang="es-ES" dirty="0" smtClean="0"/>
              <a:t>Si es consecutivo o simultáneo</a:t>
            </a:r>
          </a:p>
          <a:p>
            <a:pPr>
              <a:buFontTx/>
              <a:buChar char="-"/>
            </a:pPr>
            <a:r>
              <a:rPr lang="es-ES" dirty="0" smtClean="0"/>
              <a:t>Si es lineal o no lineal</a:t>
            </a:r>
          </a:p>
          <a:p>
            <a:pPr>
              <a:buFontTx/>
              <a:buChar char="-"/>
            </a:pPr>
            <a:r>
              <a:rPr lang="es-ES" dirty="0" smtClean="0"/>
              <a:t>Si es continuo o discontinuo</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56</a:t>
            </a:fld>
            <a:endParaRPr lang="en-US"/>
          </a:p>
        </p:txBody>
      </p:sp>
    </p:spTree>
    <p:extLst>
      <p:ext uri="{BB962C8B-B14F-4D97-AF65-F5344CB8AC3E}">
        <p14:creationId xmlns:p14="http://schemas.microsoft.com/office/powerpoint/2010/main" val="342710351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Tipos sintagmáticos</a:t>
            </a:r>
            <a:endParaRPr lang="es-ES" dirty="0"/>
          </a:p>
        </p:txBody>
      </p:sp>
      <p:sp>
        <p:nvSpPr>
          <p:cNvPr id="3" name="Marcador de contenido 2"/>
          <p:cNvSpPr>
            <a:spLocks noGrp="1"/>
          </p:cNvSpPr>
          <p:nvPr>
            <p:ph idx="1"/>
          </p:nvPr>
        </p:nvSpPr>
        <p:spPr/>
        <p:txBody>
          <a:bodyPr/>
          <a:lstStyle/>
          <a:p>
            <a:pPr marL="0" indent="0">
              <a:buNone/>
            </a:pPr>
            <a:r>
              <a:rPr lang="es-ES" dirty="0" smtClean="0"/>
              <a:t>En base a lo anterior, Metz articula 8 categorías de sintagmas:</a:t>
            </a:r>
          </a:p>
          <a:p>
            <a:pPr marL="457200" indent="-457200">
              <a:buFont typeface="+mj-lt"/>
              <a:buAutoNum type="arabicPeriod"/>
            </a:pPr>
            <a:r>
              <a:rPr lang="es-ES" dirty="0" smtClean="0"/>
              <a:t>El plano autónomo (el sintagma consiste en un plano). Puede ser (a) secuencia o (b) inserto, que a su vez se divide en inserto (b.1) no </a:t>
            </a:r>
            <a:r>
              <a:rPr lang="es-ES" dirty="0" err="1" smtClean="0"/>
              <a:t>diegético</a:t>
            </a:r>
            <a:r>
              <a:rPr lang="es-ES" dirty="0" smtClean="0"/>
              <a:t>, inserto (b.2.) de </a:t>
            </a:r>
            <a:r>
              <a:rPr lang="es-ES" dirty="0" err="1" smtClean="0"/>
              <a:t>diégesis</a:t>
            </a:r>
            <a:r>
              <a:rPr lang="es-ES" dirty="0" smtClean="0"/>
              <a:t> desplazada, inserto (b.3) subjetivo y (b.4) explicativo.</a:t>
            </a:r>
          </a:p>
          <a:p>
            <a:pPr marL="457200" indent="-457200">
              <a:buFont typeface="+mj-lt"/>
              <a:buAutoNum type="arabicPeriod"/>
            </a:pPr>
            <a:r>
              <a:rPr lang="es-ES" dirty="0" smtClean="0"/>
              <a:t>Sintagma paralelo: dos motivos que se alternan sin relación espacial o temporal</a:t>
            </a:r>
          </a:p>
        </p:txBody>
      </p:sp>
      <p:sp>
        <p:nvSpPr>
          <p:cNvPr id="4" name="Marcador de número de diapositiva 3"/>
          <p:cNvSpPr>
            <a:spLocks noGrp="1"/>
          </p:cNvSpPr>
          <p:nvPr>
            <p:ph type="sldNum" sz="quarter" idx="12"/>
          </p:nvPr>
        </p:nvSpPr>
        <p:spPr/>
        <p:txBody>
          <a:bodyPr/>
          <a:lstStyle/>
          <a:p>
            <a:fld id="{162F1D00-BD13-4404-86B0-79703945A0A7}" type="slidenum">
              <a:rPr lang="en-US" smtClean="0"/>
              <a:t>57</a:t>
            </a:fld>
            <a:endParaRPr lang="en-US"/>
          </a:p>
        </p:txBody>
      </p:sp>
    </p:spTree>
    <p:extLst>
      <p:ext uri="{BB962C8B-B14F-4D97-AF65-F5344CB8AC3E}">
        <p14:creationId xmlns:p14="http://schemas.microsoft.com/office/powerpoint/2010/main" val="92259961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pPr marL="457200" indent="-457200">
              <a:buFont typeface="+mj-lt"/>
              <a:buAutoNum type="arabicPeriod" startAt="3"/>
            </a:pPr>
            <a:r>
              <a:rPr lang="es-ES" dirty="0" smtClean="0"/>
              <a:t>Sintagma entre paréntesis: secuencia breve mostrada como típicos ejemplos de un cierto orden de realidad pero sin secuencia temporal (organizados conceptualmente)</a:t>
            </a:r>
          </a:p>
          <a:p>
            <a:pPr marL="457200" indent="-457200">
              <a:buFont typeface="+mj-lt"/>
              <a:buAutoNum type="arabicPeriod" startAt="3"/>
            </a:pPr>
            <a:r>
              <a:rPr lang="es-ES" dirty="0" smtClean="0"/>
              <a:t>El sintagma descriptivo: objetos mostrados con coherencia espacial. Utilizado a veces para situar la acción.</a:t>
            </a:r>
          </a:p>
          <a:p>
            <a:pPr marL="457200" indent="-457200">
              <a:buFont typeface="+mj-lt"/>
              <a:buAutoNum type="arabicPeriod" startAt="3"/>
            </a:pPr>
            <a:r>
              <a:rPr lang="es-ES" dirty="0" smtClean="0"/>
              <a:t>Sintagma alternante: narrativa paralela que implica simultaneidad temporal.</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58</a:t>
            </a:fld>
            <a:endParaRPr lang="en-US"/>
          </a:p>
        </p:txBody>
      </p:sp>
    </p:spTree>
    <p:extLst>
      <p:ext uri="{BB962C8B-B14F-4D97-AF65-F5344CB8AC3E}">
        <p14:creationId xmlns:p14="http://schemas.microsoft.com/office/powerpoint/2010/main" val="190097669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pPr marL="457200" indent="-457200">
              <a:buFont typeface="+mj-lt"/>
              <a:buAutoNum type="arabicPeriod" startAt="6"/>
            </a:pPr>
            <a:r>
              <a:rPr lang="es-ES" dirty="0" smtClean="0"/>
              <a:t>La escena: continuidad espacio-temporal sin defectos o rupturas. El significado (la </a:t>
            </a:r>
            <a:r>
              <a:rPr lang="es-ES" dirty="0" err="1" smtClean="0"/>
              <a:t>diégesis</a:t>
            </a:r>
            <a:r>
              <a:rPr lang="es-ES" dirty="0" smtClean="0"/>
              <a:t>) es continuo (como en el teatro) pero el significante está fragmentado en planos.</a:t>
            </a:r>
          </a:p>
          <a:p>
            <a:pPr marL="457200" indent="-457200">
              <a:buFont typeface="+mj-lt"/>
              <a:buAutoNum type="arabicPeriod" startAt="6"/>
            </a:pPr>
            <a:r>
              <a:rPr lang="es-ES" dirty="0" smtClean="0"/>
              <a:t>La secuencia episódica: Resumen simbólico de estadios dentro de un desarrollo cronológico.</a:t>
            </a:r>
          </a:p>
          <a:p>
            <a:pPr marL="457200" indent="-457200">
              <a:buFont typeface="+mj-lt"/>
              <a:buAutoNum type="arabicPeriod" startAt="6"/>
            </a:pPr>
            <a:r>
              <a:rPr lang="es-ES" dirty="0" smtClean="0"/>
              <a:t>La secuencia ordinaria: La acción es tratada de forma elíptica para eliminar detalles “no importantes”.</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59</a:t>
            </a:fld>
            <a:endParaRPr lang="en-US"/>
          </a:p>
        </p:txBody>
      </p:sp>
    </p:spTree>
    <p:extLst>
      <p:ext uri="{BB962C8B-B14F-4D97-AF65-F5344CB8AC3E}">
        <p14:creationId xmlns:p14="http://schemas.microsoft.com/office/powerpoint/2010/main" val="2645047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 de Saussure</a:t>
            </a:r>
            <a:endParaRPr lang="es-ES" dirty="0"/>
          </a:p>
        </p:txBody>
      </p:sp>
      <p:sp>
        <p:nvSpPr>
          <p:cNvPr id="3" name="Marcador de contenido 2"/>
          <p:cNvSpPr>
            <a:spLocks noGrp="1"/>
          </p:cNvSpPr>
          <p:nvPr>
            <p:ph idx="1"/>
          </p:nvPr>
        </p:nvSpPr>
        <p:spPr/>
        <p:txBody>
          <a:bodyPr>
            <a:normAutofit fontScale="85000" lnSpcReduction="10000"/>
          </a:bodyPr>
          <a:lstStyle/>
          <a:p>
            <a:r>
              <a:rPr lang="es-ES" dirty="0" smtClean="0"/>
              <a:t>Signo </a:t>
            </a:r>
            <a:r>
              <a:rPr lang="es-ES" dirty="0" smtClean="0">
                <a:sym typeface="Wingdings"/>
              </a:rPr>
              <a:t> </a:t>
            </a:r>
            <a:r>
              <a:rPr lang="es-ES" dirty="0" smtClean="0"/>
              <a:t>Significante  y Significado (inseparables)</a:t>
            </a:r>
          </a:p>
          <a:p>
            <a:pPr marL="0" indent="0">
              <a:buNone/>
            </a:pPr>
            <a:r>
              <a:rPr lang="es-ES" dirty="0" smtClean="0"/>
              <a:t>Significante: una forma que significa</a:t>
            </a:r>
          </a:p>
          <a:p>
            <a:pPr marL="0" indent="0">
              <a:buNone/>
            </a:pPr>
            <a:r>
              <a:rPr lang="es-ES" dirty="0" smtClean="0"/>
              <a:t>Significado: una idea que significa</a:t>
            </a:r>
          </a:p>
          <a:p>
            <a:r>
              <a:rPr lang="es-ES" dirty="0" smtClean="0"/>
              <a:t>Saussure sugiere que el signo es intencionadamente emitido y artificialmente producido. </a:t>
            </a:r>
            <a:endParaRPr lang="es-ES" dirty="0"/>
          </a:p>
          <a:p>
            <a:r>
              <a:rPr lang="es-ES" dirty="0" smtClean="0"/>
              <a:t>Julia </a:t>
            </a:r>
            <a:r>
              <a:rPr lang="es-ES" dirty="0" err="1" smtClean="0"/>
              <a:t>Kristeva</a:t>
            </a:r>
            <a:r>
              <a:rPr lang="es-ES" dirty="0" smtClean="0"/>
              <a:t>, intentando entender la diferencia entre semiología y semiótica, dirá que la primera está orientada a estudiar el significado, mientras que la segundo está orientada a estudiar el significante. </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6</a:t>
            </a:fld>
            <a:endParaRPr lang="en-US"/>
          </a:p>
        </p:txBody>
      </p:sp>
    </p:spTree>
    <p:extLst>
      <p:ext uri="{BB962C8B-B14F-4D97-AF65-F5344CB8AC3E}">
        <p14:creationId xmlns:p14="http://schemas.microsoft.com/office/powerpoint/2010/main" val="323431863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000" dirty="0" smtClean="0"/>
              <a:t>Conclusiones de la Grand </a:t>
            </a:r>
            <a:r>
              <a:rPr lang="es-ES" sz="3000" dirty="0" err="1" smtClean="0"/>
              <a:t>Syntagmatique</a:t>
            </a:r>
            <a:endParaRPr lang="es-ES" sz="3000" dirty="0"/>
          </a:p>
        </p:txBody>
      </p:sp>
      <p:sp>
        <p:nvSpPr>
          <p:cNvPr id="3" name="Marcador de contenido 2"/>
          <p:cNvSpPr>
            <a:spLocks noGrp="1"/>
          </p:cNvSpPr>
          <p:nvPr>
            <p:ph idx="1"/>
          </p:nvPr>
        </p:nvSpPr>
        <p:spPr/>
        <p:txBody>
          <a:bodyPr>
            <a:normAutofit fontScale="92500" lnSpcReduction="20000"/>
          </a:bodyPr>
          <a:lstStyle/>
          <a:p>
            <a:r>
              <a:rPr lang="es-ES" dirty="0" smtClean="0"/>
              <a:t>La división es operativa, pero trae algunos problemas de aplicabilidad, sobre todo respecto al plano único.</a:t>
            </a:r>
          </a:p>
          <a:p>
            <a:r>
              <a:rPr lang="es-ES" dirty="0" smtClean="0"/>
              <a:t>Entre sintagma descriptivo y sintagma entre paréntesis hay algunas similitudes que los hace difíciles de separar.</a:t>
            </a:r>
          </a:p>
          <a:p>
            <a:r>
              <a:rPr lang="es-ES" dirty="0" smtClean="0"/>
              <a:t>La escena sin rupturas podría generar conflicto en lenguajes menos convencionales, como el cine moderno europeo o el nuevo cine americano.</a:t>
            </a:r>
          </a:p>
          <a:p>
            <a:r>
              <a:rPr lang="es-ES" dirty="0" smtClean="0"/>
              <a:t>La Grand </a:t>
            </a:r>
            <a:r>
              <a:rPr lang="es-ES" dirty="0" err="1" smtClean="0"/>
              <a:t>Syntagmatique</a:t>
            </a:r>
            <a:r>
              <a:rPr lang="es-ES" dirty="0" smtClean="0"/>
              <a:t> funciona principalmente en el Modo de Representación Institucional y el Cine Narrativo.</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60</a:t>
            </a:fld>
            <a:endParaRPr lang="en-US"/>
          </a:p>
        </p:txBody>
      </p:sp>
    </p:spTree>
    <p:extLst>
      <p:ext uri="{BB962C8B-B14F-4D97-AF65-F5344CB8AC3E}">
        <p14:creationId xmlns:p14="http://schemas.microsoft.com/office/powerpoint/2010/main" val="102709351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Códigos y sub-códigos (C. Metz)</a:t>
            </a:r>
            <a:endParaRPr lang="es-ES" dirty="0"/>
          </a:p>
        </p:txBody>
      </p:sp>
      <p:sp>
        <p:nvSpPr>
          <p:cNvPr id="3" name="Marcador de contenido 2"/>
          <p:cNvSpPr>
            <a:spLocks noGrp="1"/>
          </p:cNvSpPr>
          <p:nvPr>
            <p:ph idx="1"/>
          </p:nvPr>
        </p:nvSpPr>
        <p:spPr/>
        <p:txBody>
          <a:bodyPr>
            <a:normAutofit fontScale="85000" lnSpcReduction="10000"/>
          </a:bodyPr>
          <a:lstStyle/>
          <a:p>
            <a:r>
              <a:rPr lang="es-ES" dirty="0" smtClean="0"/>
              <a:t>Si bien no hay una gramática, el cine (al igual que el arte) se entiende como un medio </a:t>
            </a:r>
            <a:r>
              <a:rPr lang="es-ES" dirty="0" err="1" smtClean="0">
                <a:solidFill>
                  <a:srgbClr val="51A6C2"/>
                </a:solidFill>
              </a:rPr>
              <a:t>pluricódico</a:t>
            </a:r>
            <a:r>
              <a:rPr lang="es-ES" dirty="0" smtClean="0">
                <a:solidFill>
                  <a:srgbClr val="51A6C2"/>
                </a:solidFill>
              </a:rPr>
              <a:t>, </a:t>
            </a:r>
            <a:r>
              <a:rPr lang="es-ES" dirty="0" smtClean="0"/>
              <a:t>formado por:</a:t>
            </a:r>
          </a:p>
          <a:p>
            <a:r>
              <a:rPr lang="es-ES" dirty="0" smtClean="0"/>
              <a:t> Códigos cinemáticos específicos: como movimiento de cámara o montaje en continuidad.</a:t>
            </a:r>
          </a:p>
          <a:p>
            <a:r>
              <a:rPr lang="es-ES" dirty="0" smtClean="0"/>
              <a:t>Códigos no específicos: códigos narrativos o códigos de analogía visual.</a:t>
            </a:r>
          </a:p>
          <a:p>
            <a:pPr marL="0" indent="0">
              <a:buNone/>
            </a:pPr>
            <a:r>
              <a:rPr lang="es-ES" dirty="0" smtClean="0"/>
              <a:t>* Algunos códigos puedes estar en el limbo, el color o el sonido, por ejemplo, están en otras artes, pero adquieren cierta especificidad en la técnica cinematográfica (</a:t>
            </a:r>
            <a:r>
              <a:rPr lang="es-ES" dirty="0" err="1" smtClean="0"/>
              <a:t>technicolor</a:t>
            </a:r>
            <a:r>
              <a:rPr lang="es-ES" dirty="0" smtClean="0"/>
              <a:t> y dolby son aspectos específicos).</a:t>
            </a:r>
          </a:p>
        </p:txBody>
      </p:sp>
      <p:sp>
        <p:nvSpPr>
          <p:cNvPr id="4" name="Marcador de número de diapositiva 3"/>
          <p:cNvSpPr>
            <a:spLocks noGrp="1"/>
          </p:cNvSpPr>
          <p:nvPr>
            <p:ph type="sldNum" sz="quarter" idx="12"/>
          </p:nvPr>
        </p:nvSpPr>
        <p:spPr/>
        <p:txBody>
          <a:bodyPr/>
          <a:lstStyle/>
          <a:p>
            <a:fld id="{162F1D00-BD13-4404-86B0-79703945A0A7}" type="slidenum">
              <a:rPr lang="en-US" smtClean="0"/>
              <a:t>61</a:t>
            </a:fld>
            <a:endParaRPr lang="en-US"/>
          </a:p>
        </p:txBody>
      </p:sp>
    </p:spTree>
    <p:extLst>
      <p:ext uri="{BB962C8B-B14F-4D97-AF65-F5344CB8AC3E}">
        <p14:creationId xmlns:p14="http://schemas.microsoft.com/office/powerpoint/2010/main" val="280297924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r>
              <a:rPr lang="es-ES" dirty="0" smtClean="0"/>
              <a:t>Los sub-códigos representan unos específicos del código general. Mientras los códigos no compiten entre sí (siempre hay montaje, siempre hay luz), los sub-códigos sí compiten entre sí (una iluminación expresionista o un montaje </a:t>
            </a:r>
            <a:r>
              <a:rPr lang="es-ES" dirty="0" err="1" smtClean="0"/>
              <a:t>eisensteniano</a:t>
            </a:r>
            <a:r>
              <a:rPr lang="es-ES" dirty="0"/>
              <a:t> </a:t>
            </a:r>
            <a:r>
              <a:rPr lang="es-ES" dirty="0" smtClean="0"/>
              <a:t>inhabilitan otros </a:t>
            </a:r>
            <a:r>
              <a:rPr lang="es-ES" dirty="0" err="1" smtClean="0"/>
              <a:t>subcódigos</a:t>
            </a:r>
            <a:r>
              <a:rPr lang="es-ES" dirty="0" smtClean="0"/>
              <a:t>).</a:t>
            </a:r>
          </a:p>
          <a:p>
            <a:r>
              <a:rPr lang="es-ES" dirty="0" smtClean="0"/>
              <a:t>Hay películas que hacen interactuar códigos contradictorios: el cine de </a:t>
            </a:r>
            <a:r>
              <a:rPr lang="es-ES" dirty="0" err="1" smtClean="0"/>
              <a:t>Glauber</a:t>
            </a:r>
            <a:r>
              <a:rPr lang="es-ES" dirty="0" smtClean="0"/>
              <a:t> Rocha o de </a:t>
            </a:r>
            <a:r>
              <a:rPr lang="es-ES" dirty="0" err="1" smtClean="0"/>
              <a:t>Godard</a:t>
            </a:r>
            <a:r>
              <a:rPr lang="es-ES" dirty="0" smtClean="0"/>
              <a:t>, por ejemplo.</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62</a:t>
            </a:fld>
            <a:endParaRPr lang="en-US"/>
          </a:p>
        </p:txBody>
      </p:sp>
    </p:spTree>
    <p:extLst>
      <p:ext uri="{BB962C8B-B14F-4D97-AF65-F5344CB8AC3E}">
        <p14:creationId xmlns:p14="http://schemas.microsoft.com/office/powerpoint/2010/main" val="328274767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r>
              <a:rPr lang="es-ES" dirty="0" smtClean="0"/>
              <a:t>Para C. Metz el lenguaje cinemático sería la totalidad de los códigos y sub-códigos. Verlo como una unidad (a pesar de la falta de cohesión que sí tiene una lengua) debe serle útil al analista para concluir ideas generales.</a:t>
            </a:r>
          </a:p>
          <a:p>
            <a:r>
              <a:rPr lang="es-ES" dirty="0" smtClean="0"/>
              <a:t>David </a:t>
            </a:r>
            <a:r>
              <a:rPr lang="es-ES" dirty="0" err="1" smtClean="0"/>
              <a:t>Brodwell</a:t>
            </a:r>
            <a:r>
              <a:rPr lang="es-ES" dirty="0" smtClean="0"/>
              <a:t> va a criticar esta idea, en la medida que “ningún código está </a:t>
            </a:r>
            <a:r>
              <a:rPr lang="es-ES" i="1" dirty="0" smtClean="0"/>
              <a:t>realmente</a:t>
            </a:r>
            <a:r>
              <a:rPr lang="es-ES" dirty="0" smtClean="0"/>
              <a:t> en una película, y al mismo tiempo todos los códigos están </a:t>
            </a:r>
            <a:r>
              <a:rPr lang="es-ES" i="1" dirty="0" smtClean="0"/>
              <a:t>potencialmente </a:t>
            </a:r>
            <a:r>
              <a:rPr lang="es-ES" dirty="0" smtClean="0"/>
              <a:t>presentes en todas las películas”. Además que el uso está altamente tipificado en las “normas estéticas” de una época.</a:t>
            </a:r>
          </a:p>
        </p:txBody>
      </p:sp>
      <p:sp>
        <p:nvSpPr>
          <p:cNvPr id="4" name="Marcador de número de diapositiva 3"/>
          <p:cNvSpPr>
            <a:spLocks noGrp="1"/>
          </p:cNvSpPr>
          <p:nvPr>
            <p:ph type="sldNum" sz="quarter" idx="12"/>
          </p:nvPr>
        </p:nvSpPr>
        <p:spPr/>
        <p:txBody>
          <a:bodyPr/>
          <a:lstStyle/>
          <a:p>
            <a:fld id="{162F1D00-BD13-4404-86B0-79703945A0A7}" type="slidenum">
              <a:rPr lang="en-US" smtClean="0"/>
              <a:t>63</a:t>
            </a:fld>
            <a:endParaRPr lang="en-US"/>
          </a:p>
        </p:txBody>
      </p:sp>
    </p:spTree>
    <p:extLst>
      <p:ext uri="{BB962C8B-B14F-4D97-AF65-F5344CB8AC3E}">
        <p14:creationId xmlns:p14="http://schemas.microsoft.com/office/powerpoint/2010/main" val="4331285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El sistema textual</a:t>
            </a:r>
            <a:endParaRPr lang="es-ES" dirty="0"/>
          </a:p>
        </p:txBody>
      </p:sp>
      <p:sp>
        <p:nvSpPr>
          <p:cNvPr id="3" name="Marcador de contenido 2"/>
          <p:cNvSpPr>
            <a:spLocks noGrp="1"/>
          </p:cNvSpPr>
          <p:nvPr>
            <p:ph idx="1"/>
          </p:nvPr>
        </p:nvSpPr>
        <p:spPr/>
        <p:txBody>
          <a:bodyPr/>
          <a:lstStyle/>
          <a:p>
            <a:r>
              <a:rPr lang="es-ES" dirty="0" smtClean="0"/>
              <a:t>Pensar al texto fílmico como una totalidad singular.</a:t>
            </a:r>
          </a:p>
          <a:p>
            <a:r>
              <a:rPr lang="es-ES" dirty="0" smtClean="0"/>
              <a:t>Detrás de un film hay una estructura particular, una configuración de códigos, una red de significados, etc. Por lo tanto C. Metz propone un sistema textual construido por el analista para analizar el texto fílmico.</a:t>
            </a:r>
          </a:p>
          <a:p>
            <a:r>
              <a:rPr lang="es-ES" dirty="0" smtClean="0"/>
              <a:t>Nuevamente pone el acento en que el objeto de la semiótica del cine es el texto como sistema significativo.</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64</a:t>
            </a:fld>
            <a:endParaRPr lang="en-US"/>
          </a:p>
        </p:txBody>
      </p:sp>
    </p:spTree>
    <p:extLst>
      <p:ext uri="{BB962C8B-B14F-4D97-AF65-F5344CB8AC3E}">
        <p14:creationId xmlns:p14="http://schemas.microsoft.com/office/powerpoint/2010/main" val="130695090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r>
              <a:rPr lang="es-ES" dirty="0" smtClean="0"/>
              <a:t>Los códigos se articulan en el análisis. Acá hay un desplazamiento post-estructuralista influenciado por </a:t>
            </a:r>
            <a:r>
              <a:rPr lang="es-ES" dirty="0" err="1" smtClean="0"/>
              <a:t>Barthes</a:t>
            </a:r>
            <a:r>
              <a:rPr lang="es-ES" dirty="0" smtClean="0"/>
              <a:t> y </a:t>
            </a:r>
            <a:r>
              <a:rPr lang="es-ES" dirty="0" err="1" smtClean="0"/>
              <a:t>Kristeva</a:t>
            </a:r>
            <a:r>
              <a:rPr lang="es-ES" dirty="0" smtClean="0"/>
              <a:t>.</a:t>
            </a:r>
          </a:p>
          <a:p>
            <a:r>
              <a:rPr lang="es-ES" dirty="0" smtClean="0"/>
              <a:t>Por lo tanto C. Metz y su noción de texto oscila entre un estructuralismo (estático, taxonómico, formalista) y el post-estructuralismo (dinámico, texto como productividad,</a:t>
            </a:r>
            <a:r>
              <a:rPr lang="es-ES" dirty="0"/>
              <a:t> </a:t>
            </a:r>
            <a:r>
              <a:rPr lang="es-ES" dirty="0" smtClean="0"/>
              <a:t>desplazamiento y escritura)</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65</a:t>
            </a:fld>
            <a:endParaRPr lang="en-US"/>
          </a:p>
        </p:txBody>
      </p:sp>
    </p:spTree>
    <p:extLst>
      <p:ext uri="{BB962C8B-B14F-4D97-AF65-F5344CB8AC3E}">
        <p14:creationId xmlns:p14="http://schemas.microsoft.com/office/powerpoint/2010/main" val="390430588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dirty="0"/>
          </a:p>
        </p:txBody>
      </p:sp>
      <p:sp>
        <p:nvSpPr>
          <p:cNvPr id="3" name="Marcador de contenido 2"/>
          <p:cNvSpPr>
            <a:spLocks noGrp="1"/>
          </p:cNvSpPr>
          <p:nvPr>
            <p:ph idx="1"/>
          </p:nvPr>
        </p:nvSpPr>
        <p:spPr/>
        <p:txBody>
          <a:bodyPr>
            <a:normAutofit fontScale="92500" lnSpcReduction="20000"/>
          </a:bodyPr>
          <a:lstStyle/>
          <a:p>
            <a:r>
              <a:rPr lang="es-ES" dirty="0" smtClean="0"/>
              <a:t>Por ejemplo, el momento de </a:t>
            </a:r>
            <a:r>
              <a:rPr lang="es-ES" dirty="0" err="1" smtClean="0"/>
              <a:t>parole</a:t>
            </a:r>
            <a:r>
              <a:rPr lang="es-ES" dirty="0" smtClean="0"/>
              <a:t> fílmica de Metz se describe como un punto de disolución de la sistematicidad:</a:t>
            </a:r>
          </a:p>
          <a:p>
            <a:pPr marL="0" indent="0">
              <a:buNone/>
            </a:pPr>
            <a:r>
              <a:rPr lang="es-ES" dirty="0" smtClean="0"/>
              <a:t>“El sistema del texto es el proceso que desplaza códigos, deformando cada uno de ellos por la presencia de los otros, contaminando unos por medio de los otros, mientras que reemplaza uno por otro, y finalmente como un resultado temporalmente detenido de este desplazamiento general, sitúa a cada código en una posición particular en referencia a la estructura general, un desplazamiento que así termina en un posicionamiento que está en sí mismo destinado a ser desplazado por otro texto” (C. Metz)</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66</a:t>
            </a:fld>
            <a:endParaRPr lang="en-US"/>
          </a:p>
        </p:txBody>
      </p:sp>
    </p:spTree>
    <p:extLst>
      <p:ext uri="{BB962C8B-B14F-4D97-AF65-F5344CB8AC3E}">
        <p14:creationId xmlns:p14="http://schemas.microsoft.com/office/powerpoint/2010/main" val="17880251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000" dirty="0" smtClean="0"/>
              <a:t>Nuevos conceptos post-estructuralistas</a:t>
            </a:r>
            <a:endParaRPr lang="es-ES" sz="3000" dirty="0"/>
          </a:p>
        </p:txBody>
      </p:sp>
      <p:sp>
        <p:nvSpPr>
          <p:cNvPr id="3" name="Marcador de contenido 2"/>
          <p:cNvSpPr>
            <a:spLocks noGrp="1"/>
          </p:cNvSpPr>
          <p:nvPr>
            <p:ph idx="1"/>
          </p:nvPr>
        </p:nvSpPr>
        <p:spPr/>
        <p:txBody>
          <a:bodyPr/>
          <a:lstStyle/>
          <a:p>
            <a:r>
              <a:rPr lang="es-ES" dirty="0" smtClean="0"/>
              <a:t>Desplazamiento: la fijación de códigos está al tanto de que hay una constante reestructuración, porque la película </a:t>
            </a:r>
            <a:r>
              <a:rPr lang="es-ES" dirty="0" smtClean="0">
                <a:solidFill>
                  <a:srgbClr val="51A6C2"/>
                </a:solidFill>
              </a:rPr>
              <a:t>“escribe” </a:t>
            </a:r>
            <a:r>
              <a:rPr lang="es-ES" dirty="0" smtClean="0"/>
              <a:t>su texto, modifica y cambia sus códigos mientras escribe. Lo que importa es el modo en que la significación es transmitida desde la iluminación, por ejemplo, al movimiento de cámara, del diálogo a la música, en oposición o reafirmación, etc.</a:t>
            </a:r>
          </a:p>
          <a:p>
            <a:r>
              <a:rPr lang="es-ES" dirty="0" smtClean="0"/>
              <a:t>Escritura en vez de texto: Es una operación, es el proceso de desplaza los códigos.</a:t>
            </a:r>
          </a:p>
          <a:p>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67</a:t>
            </a:fld>
            <a:endParaRPr lang="en-US"/>
          </a:p>
        </p:txBody>
      </p:sp>
    </p:spTree>
    <p:extLst>
      <p:ext uri="{BB962C8B-B14F-4D97-AF65-F5344CB8AC3E}">
        <p14:creationId xmlns:p14="http://schemas.microsoft.com/office/powerpoint/2010/main" val="346082358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lnSpcReduction="10000"/>
          </a:bodyPr>
          <a:lstStyle/>
          <a:p>
            <a:r>
              <a:rPr lang="es-ES" dirty="0" smtClean="0"/>
              <a:t>Se pasa de la idea de un texto fijo a una de un proceso y una operación.</a:t>
            </a:r>
          </a:p>
          <a:p>
            <a:r>
              <a:rPr lang="es-ES" dirty="0" smtClean="0"/>
              <a:t>La idea de que los significantes ·parcialmente “escapan” de los códigos durante su paso por el texto (</a:t>
            </a:r>
            <a:r>
              <a:rPr lang="es-ES" dirty="0" err="1" smtClean="0"/>
              <a:t>Barthes</a:t>
            </a:r>
            <a:r>
              <a:rPr lang="es-ES" dirty="0" smtClean="0"/>
              <a:t>), le permite a Stephen </a:t>
            </a:r>
            <a:r>
              <a:rPr lang="es-ES" dirty="0" err="1" smtClean="0"/>
              <a:t>Heath</a:t>
            </a:r>
            <a:r>
              <a:rPr lang="es-ES" dirty="0" smtClean="0"/>
              <a:t> (teórico y traductor de Metz al inglés) pensar en los códigos como sistemas de posibilidades.</a:t>
            </a:r>
          </a:p>
          <a:p>
            <a:r>
              <a:rPr lang="es-ES" dirty="0" err="1" smtClean="0"/>
              <a:t>Heath</a:t>
            </a:r>
            <a:r>
              <a:rPr lang="es-ES" dirty="0" smtClean="0"/>
              <a:t> asegura que los sistemas construidos por el analista siempre serán inadecuados, dejarán huecos, vaguedades, producirán “deshechos”, o en términos </a:t>
            </a:r>
            <a:r>
              <a:rPr lang="es-ES" dirty="0" err="1" smtClean="0"/>
              <a:t>lacanianos</a:t>
            </a:r>
            <a:r>
              <a:rPr lang="es-ES" dirty="0" smtClean="0"/>
              <a:t>: excesos.</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68</a:t>
            </a:fld>
            <a:endParaRPr lang="en-US"/>
          </a:p>
        </p:txBody>
      </p:sp>
    </p:spTree>
    <p:extLst>
      <p:ext uri="{BB962C8B-B14F-4D97-AF65-F5344CB8AC3E}">
        <p14:creationId xmlns:p14="http://schemas.microsoft.com/office/powerpoint/2010/main" val="116812752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El análisis textual</a:t>
            </a:r>
            <a:endParaRPr lang="es-ES" dirty="0"/>
          </a:p>
        </p:txBody>
      </p:sp>
      <p:sp>
        <p:nvSpPr>
          <p:cNvPr id="3" name="Marcador de contenido 2"/>
          <p:cNvSpPr>
            <a:spLocks noGrp="1"/>
          </p:cNvSpPr>
          <p:nvPr>
            <p:ph idx="1"/>
          </p:nvPr>
        </p:nvSpPr>
        <p:spPr/>
        <p:txBody>
          <a:bodyPr>
            <a:normAutofit fontScale="92500" lnSpcReduction="10000"/>
          </a:bodyPr>
          <a:lstStyle/>
          <a:p>
            <a:r>
              <a:rPr lang="es-ES" dirty="0" smtClean="0"/>
              <a:t>La publicación de Lenguaje y Cine (1971) de C. Metz produjo un diluvio internacional de análisis textuales de películas.</a:t>
            </a:r>
          </a:p>
          <a:p>
            <a:pPr marL="0" indent="0">
              <a:buNone/>
            </a:pPr>
            <a:r>
              <a:rPr lang="es-ES" dirty="0" smtClean="0"/>
              <a:t>Se hicieron muchos y de distintos tipos: Stephen </a:t>
            </a:r>
            <a:r>
              <a:rPr lang="es-ES" dirty="0" err="1" smtClean="0"/>
              <a:t>Heath</a:t>
            </a:r>
            <a:r>
              <a:rPr lang="es-ES" dirty="0" smtClean="0"/>
              <a:t>, Pierre </a:t>
            </a:r>
            <a:r>
              <a:rPr lang="es-ES" dirty="0" err="1" smtClean="0"/>
              <a:t>Sorlin</a:t>
            </a:r>
            <a:r>
              <a:rPr lang="es-ES" dirty="0" smtClean="0"/>
              <a:t>, </a:t>
            </a:r>
            <a:r>
              <a:rPr lang="es-ES" dirty="0" err="1" smtClean="0"/>
              <a:t>Kristin</a:t>
            </a:r>
            <a:r>
              <a:rPr lang="es-ES" dirty="0" smtClean="0"/>
              <a:t> Thompson, Peter </a:t>
            </a:r>
            <a:r>
              <a:rPr lang="es-ES" dirty="0" err="1" smtClean="0"/>
              <a:t>Wollen</a:t>
            </a:r>
            <a:r>
              <a:rPr lang="es-ES" dirty="0" smtClean="0"/>
              <a:t>, </a:t>
            </a:r>
            <a:r>
              <a:rPr lang="es-ES" dirty="0" err="1" smtClean="0"/>
              <a:t>Reymond</a:t>
            </a:r>
            <a:r>
              <a:rPr lang="es-ES" dirty="0" smtClean="0"/>
              <a:t> </a:t>
            </a:r>
            <a:r>
              <a:rPr lang="es-ES" dirty="0" err="1" smtClean="0"/>
              <a:t>Bellour</a:t>
            </a:r>
            <a:r>
              <a:rPr lang="es-ES" dirty="0" smtClean="0"/>
              <a:t>, </a:t>
            </a:r>
            <a:r>
              <a:rPr lang="es-ES" dirty="0" err="1" smtClean="0"/>
              <a:t>etc</a:t>
            </a:r>
            <a:r>
              <a:rPr lang="es-ES" dirty="0" smtClean="0"/>
              <a:t>, revitalizando influencias como </a:t>
            </a:r>
            <a:r>
              <a:rPr lang="es-ES" dirty="0" err="1" smtClean="0"/>
              <a:t>Propp</a:t>
            </a:r>
            <a:r>
              <a:rPr lang="es-ES" dirty="0" smtClean="0"/>
              <a:t>, </a:t>
            </a:r>
            <a:r>
              <a:rPr lang="es-ES" dirty="0" err="1" smtClean="0"/>
              <a:t>Barthes</a:t>
            </a:r>
            <a:r>
              <a:rPr lang="es-ES" dirty="0"/>
              <a:t> </a:t>
            </a:r>
            <a:r>
              <a:rPr lang="es-ES" dirty="0" smtClean="0"/>
              <a:t>o incluso Bourdieu y Claude </a:t>
            </a:r>
            <a:r>
              <a:rPr lang="es-ES" dirty="0" err="1" smtClean="0"/>
              <a:t>Passeron</a:t>
            </a:r>
            <a:r>
              <a:rPr lang="es-ES" dirty="0" smtClean="0"/>
              <a:t>.</a:t>
            </a:r>
          </a:p>
          <a:p>
            <a:pPr marL="0" indent="0">
              <a:buNone/>
            </a:pPr>
            <a:r>
              <a:rPr lang="es-ES" dirty="0" smtClean="0">
                <a:solidFill>
                  <a:srgbClr val="51A6C2"/>
                </a:solidFill>
              </a:rPr>
              <a:t>EL MÉTODO DEMOSTRABA UNA ELEVADA SENSIBILIDAD PARA LOS ELEMENTOS FORMALES ESPECÍFICAMENTE CINEMÁTICOS EN OPOSICIÓN A ELEMENTOS DE PERSONAJES Y TRAMA.</a:t>
            </a:r>
            <a:endParaRPr lang="es-ES" dirty="0">
              <a:solidFill>
                <a:srgbClr val="51A6C2"/>
              </a:solidFill>
            </a:endParaRPr>
          </a:p>
        </p:txBody>
      </p:sp>
      <p:sp>
        <p:nvSpPr>
          <p:cNvPr id="4" name="Marcador de número de diapositiva 3"/>
          <p:cNvSpPr>
            <a:spLocks noGrp="1"/>
          </p:cNvSpPr>
          <p:nvPr>
            <p:ph type="sldNum" sz="quarter" idx="12"/>
          </p:nvPr>
        </p:nvSpPr>
        <p:spPr/>
        <p:txBody>
          <a:bodyPr/>
          <a:lstStyle/>
          <a:p>
            <a:fld id="{162F1D00-BD13-4404-86B0-79703945A0A7}" type="slidenum">
              <a:rPr lang="en-US" smtClean="0"/>
              <a:t>69</a:t>
            </a:fld>
            <a:endParaRPr lang="en-US"/>
          </a:p>
        </p:txBody>
      </p:sp>
    </p:spTree>
    <p:extLst>
      <p:ext uri="{BB962C8B-B14F-4D97-AF65-F5344CB8AC3E}">
        <p14:creationId xmlns:p14="http://schemas.microsoft.com/office/powerpoint/2010/main" val="1030406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 Pierce</a:t>
            </a:r>
            <a:endParaRPr lang="es-ES" dirty="0"/>
          </a:p>
        </p:txBody>
      </p:sp>
      <p:sp>
        <p:nvSpPr>
          <p:cNvPr id="3" name="Marcador de contenido 2"/>
          <p:cNvSpPr>
            <a:spLocks noGrp="1"/>
          </p:cNvSpPr>
          <p:nvPr>
            <p:ph idx="1"/>
          </p:nvPr>
        </p:nvSpPr>
        <p:spPr/>
        <p:txBody>
          <a:bodyPr>
            <a:normAutofit fontScale="85000" lnSpcReduction="10000"/>
          </a:bodyPr>
          <a:lstStyle/>
          <a:p>
            <a:r>
              <a:rPr lang="es-ES" dirty="0" smtClean="0"/>
              <a:t>Pierce define signo:</a:t>
            </a:r>
          </a:p>
          <a:p>
            <a:pPr marL="0" indent="0">
              <a:buNone/>
            </a:pPr>
            <a:r>
              <a:rPr lang="es-ES" dirty="0" smtClean="0"/>
              <a:t>“algo que representa para alguien algo en algún sentido o capacidad”.</a:t>
            </a:r>
          </a:p>
          <a:p>
            <a:r>
              <a:rPr lang="es-ES" dirty="0" smtClean="0"/>
              <a:t>El proceso de </a:t>
            </a:r>
            <a:r>
              <a:rPr lang="es-ES" dirty="0" err="1" smtClean="0"/>
              <a:t>semiosis</a:t>
            </a:r>
            <a:r>
              <a:rPr lang="es-ES" dirty="0" smtClean="0"/>
              <a:t> (producción de significado) implica tres entidades: el signo, su objeto y su interpretante. Éste último es el efecto mental generado por la relación entre signo y objeto*</a:t>
            </a:r>
          </a:p>
          <a:p>
            <a:pPr marL="0" indent="0">
              <a:buNone/>
            </a:pPr>
            <a:r>
              <a:rPr lang="es-ES" dirty="0" smtClean="0"/>
              <a:t>* En tanto “imagen mental”, el interpretante a su vez podría ser considerado un signo. Es acá donde se abre la posibilidad de pensar en una </a:t>
            </a:r>
            <a:r>
              <a:rPr lang="es-ES" dirty="0" err="1" smtClean="0"/>
              <a:t>seimosis</a:t>
            </a:r>
            <a:r>
              <a:rPr lang="es-ES" dirty="0" smtClean="0"/>
              <a:t> ilimitada, los signos refieren a otros signos.</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7</a:t>
            </a:fld>
            <a:endParaRPr lang="en-US"/>
          </a:p>
        </p:txBody>
      </p:sp>
    </p:spTree>
    <p:extLst>
      <p:ext uri="{BB962C8B-B14F-4D97-AF65-F5344CB8AC3E}">
        <p14:creationId xmlns:p14="http://schemas.microsoft.com/office/powerpoint/2010/main" val="25629418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r>
              <a:rPr lang="es-ES" dirty="0" smtClean="0"/>
              <a:t>Códigos triviales como angulación, altura de cámara, movimiento de cámara o movimiento dentro del cuadro, sonido en cámara o sonido fuera de cámara, sirvieron para elaborar sistemas de interpretación.</a:t>
            </a:r>
          </a:p>
          <a:p>
            <a:r>
              <a:rPr lang="es-ES" dirty="0" smtClean="0"/>
              <a:t>Se producen muchos análisis extensos sobre pequeños fragmentos de películas. Se utilizan vocabularios como “podría haber” o “pudo haber” en vez de conceptos fijos de un </a:t>
            </a:r>
            <a:r>
              <a:rPr lang="es-ES" smtClean="0"/>
              <a:t>análisis estructuralista.</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70</a:t>
            </a:fld>
            <a:endParaRPr lang="en-US"/>
          </a:p>
        </p:txBody>
      </p:sp>
    </p:spTree>
    <p:extLst>
      <p:ext uri="{BB962C8B-B14F-4D97-AF65-F5344CB8AC3E}">
        <p14:creationId xmlns:p14="http://schemas.microsoft.com/office/powerpoint/2010/main" val="1054193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Clasificación tripartita de Pierce</a:t>
            </a:r>
            <a:endParaRPr lang="es-ES" dirty="0"/>
          </a:p>
        </p:txBody>
      </p:sp>
      <p:sp>
        <p:nvSpPr>
          <p:cNvPr id="3" name="Marcador de contenido 2"/>
          <p:cNvSpPr>
            <a:spLocks noGrp="1"/>
          </p:cNvSpPr>
          <p:nvPr>
            <p:ph idx="1"/>
          </p:nvPr>
        </p:nvSpPr>
        <p:spPr/>
        <p:txBody>
          <a:bodyPr/>
          <a:lstStyle/>
          <a:p>
            <a:pPr marL="0" indent="0">
              <a:buNone/>
            </a:pPr>
            <a:r>
              <a:rPr lang="es-ES" dirty="0" smtClean="0"/>
              <a:t>Otro de los aportes de Pierce fue clasificar los signos en:</a:t>
            </a:r>
          </a:p>
          <a:p>
            <a:r>
              <a:rPr lang="es-ES" dirty="0" smtClean="0"/>
              <a:t>Simbólico: nexo completamente convencional y arbitrario.</a:t>
            </a:r>
          </a:p>
          <a:p>
            <a:r>
              <a:rPr lang="es-ES" dirty="0" smtClean="0"/>
              <a:t>Icónico: Se representa objetos mediante similitud</a:t>
            </a:r>
          </a:p>
          <a:p>
            <a:r>
              <a:rPr lang="es-ES" dirty="0" err="1" smtClean="0"/>
              <a:t>Indicial</a:t>
            </a:r>
            <a:r>
              <a:rPr lang="es-ES" dirty="0" smtClean="0"/>
              <a:t>: Determinado por su objeto dinámico en virtud de estar en relación con él.</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8</a:t>
            </a:fld>
            <a:endParaRPr lang="en-US"/>
          </a:p>
        </p:txBody>
      </p:sp>
    </p:spTree>
    <p:extLst>
      <p:ext uri="{BB962C8B-B14F-4D97-AF65-F5344CB8AC3E}">
        <p14:creationId xmlns:p14="http://schemas.microsoft.com/office/powerpoint/2010/main" val="2894893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Consideraciones de Saussure</a:t>
            </a:r>
            <a:endParaRPr lang="es-ES" dirty="0"/>
          </a:p>
        </p:txBody>
      </p:sp>
      <p:sp>
        <p:nvSpPr>
          <p:cNvPr id="3" name="Marcador de contenido 2"/>
          <p:cNvSpPr>
            <a:spLocks noGrp="1"/>
          </p:cNvSpPr>
          <p:nvPr>
            <p:ph idx="1"/>
          </p:nvPr>
        </p:nvSpPr>
        <p:spPr/>
        <p:txBody>
          <a:bodyPr>
            <a:normAutofit fontScale="70000" lnSpcReduction="20000"/>
          </a:bodyPr>
          <a:lstStyle/>
          <a:p>
            <a:r>
              <a:rPr lang="es-ES" dirty="0" smtClean="0"/>
              <a:t>La lengua es formadora de la realidad.</a:t>
            </a:r>
          </a:p>
          <a:p>
            <a:r>
              <a:rPr lang="es-ES" dirty="0" smtClean="0"/>
              <a:t>Se descubre a través de consideraciones sincrónicas (s. XX) y no solamente diacrónicas (como en el s. XIX)</a:t>
            </a:r>
          </a:p>
          <a:p>
            <a:r>
              <a:rPr lang="es-ES" dirty="0" smtClean="0"/>
              <a:t>Para Saussure el objeto de estudio es la lengua, en oposición al habla (</a:t>
            </a:r>
            <a:r>
              <a:rPr lang="es-ES" dirty="0" err="1" smtClean="0"/>
              <a:t>parole</a:t>
            </a:r>
            <a:r>
              <a:rPr lang="es-ES" dirty="0" smtClean="0"/>
              <a:t>).</a:t>
            </a:r>
          </a:p>
          <a:p>
            <a:pPr marL="0" indent="0">
              <a:buNone/>
            </a:pPr>
            <a:r>
              <a:rPr lang="es-ES" dirty="0" smtClean="0"/>
              <a:t>Lengua: Sistema de lenguaje compartido por una comunidad</a:t>
            </a:r>
          </a:p>
          <a:p>
            <a:pPr marL="0" indent="0">
              <a:buNone/>
            </a:pPr>
            <a:r>
              <a:rPr lang="es-ES" dirty="0" smtClean="0"/>
              <a:t>Habla: Actos individuales posibilitados por la lengua</a:t>
            </a:r>
          </a:p>
          <a:p>
            <a:r>
              <a:rPr lang="es-ES" dirty="0" smtClean="0"/>
              <a:t>El significado sería una representación mental, mientras que el significante sería el aspecto perceptivo del signo.</a:t>
            </a:r>
            <a:endParaRPr lang="es-ES" dirty="0"/>
          </a:p>
        </p:txBody>
      </p:sp>
      <p:sp>
        <p:nvSpPr>
          <p:cNvPr id="4" name="Marcador de número de diapositiva 3"/>
          <p:cNvSpPr>
            <a:spLocks noGrp="1"/>
          </p:cNvSpPr>
          <p:nvPr>
            <p:ph type="sldNum" sz="quarter" idx="12"/>
          </p:nvPr>
        </p:nvSpPr>
        <p:spPr/>
        <p:txBody>
          <a:bodyPr/>
          <a:lstStyle/>
          <a:p>
            <a:fld id="{162F1D00-BD13-4404-86B0-79703945A0A7}" type="slidenum">
              <a:rPr lang="en-US" smtClean="0"/>
              <a:t>9</a:t>
            </a:fld>
            <a:endParaRPr lang="en-US"/>
          </a:p>
        </p:txBody>
      </p:sp>
    </p:spTree>
    <p:extLst>
      <p:ext uri="{BB962C8B-B14F-4D97-AF65-F5344CB8AC3E}">
        <p14:creationId xmlns:p14="http://schemas.microsoft.com/office/powerpoint/2010/main" val="2754913133"/>
      </p:ext>
    </p:extLst>
  </p:cSld>
  <p:clrMapOvr>
    <a:masterClrMapping/>
  </p:clrMapOvr>
</p:sld>
</file>

<file path=ppt/theme/theme1.xml><?xml version="1.0" encoding="utf-8"?>
<a:theme xmlns:a="http://schemas.openxmlformats.org/drawingml/2006/main" name="Advantage">
  <a:themeElements>
    <a:clrScheme name="Summer">
      <a:dk1>
        <a:sysClr val="windowText" lastClr="000000"/>
      </a:dk1>
      <a:lt1>
        <a:sysClr val="window" lastClr="FFFFFF"/>
      </a:lt1>
      <a:dk2>
        <a:srgbClr val="D16207"/>
      </a:dk2>
      <a:lt2>
        <a:srgbClr val="F0B31E"/>
      </a:lt2>
      <a:accent1>
        <a:srgbClr val="51A6C2"/>
      </a:accent1>
      <a:accent2>
        <a:srgbClr val="51C2A9"/>
      </a:accent2>
      <a:accent3>
        <a:srgbClr val="7EC251"/>
      </a:accent3>
      <a:accent4>
        <a:srgbClr val="E1DC53"/>
      </a:accent4>
      <a:accent5>
        <a:srgbClr val="B54721"/>
      </a:accent5>
      <a:accent6>
        <a:srgbClr val="A16BB1"/>
      </a:accent6>
      <a:hlink>
        <a:srgbClr val="A40A06"/>
      </a:hlink>
      <a:folHlink>
        <a:srgbClr val="837F16"/>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Ventaja.thmx</Template>
  <TotalTime>1542</TotalTime>
  <Words>5511</Words>
  <Application>Microsoft Macintosh PowerPoint</Application>
  <PresentationFormat>Presentación en pantalla (16:9)</PresentationFormat>
  <Paragraphs>301</Paragraphs>
  <Slides>70</Slides>
  <Notes>0</Notes>
  <HiddenSlides>0</HiddenSlides>
  <MMClips>0</MMClips>
  <ScaleCrop>false</ScaleCrop>
  <HeadingPairs>
    <vt:vector size="4" baseType="variant">
      <vt:variant>
        <vt:lpstr>Tema</vt:lpstr>
      </vt:variant>
      <vt:variant>
        <vt:i4>1</vt:i4>
      </vt:variant>
      <vt:variant>
        <vt:lpstr>Títulos de diapositiva</vt:lpstr>
      </vt:variant>
      <vt:variant>
        <vt:i4>70</vt:i4>
      </vt:variant>
    </vt:vector>
  </HeadingPairs>
  <TitlesOfParts>
    <vt:vector size="71" baseType="lpstr">
      <vt:lpstr>Advantage</vt:lpstr>
      <vt:lpstr>SEMIÓTICA</vt:lpstr>
      <vt:lpstr>LA SEMIÓTICA</vt:lpstr>
      <vt:lpstr>Antecedentes</vt:lpstr>
      <vt:lpstr>Presentación de PowerPoint</vt:lpstr>
      <vt:lpstr>S.XX</vt:lpstr>
      <vt:lpstr>F. de Saussure</vt:lpstr>
      <vt:lpstr>C. Pierce</vt:lpstr>
      <vt:lpstr>Clasificación tripartita de Pierce</vt:lpstr>
      <vt:lpstr>Consideraciones de Saussure</vt:lpstr>
      <vt:lpstr>Presentación de PowerPoint</vt:lpstr>
      <vt:lpstr>Presentación de PowerPoint</vt:lpstr>
      <vt:lpstr>Formalismo Ruso (1916 – 1926)</vt:lpstr>
      <vt:lpstr>Presentación de PowerPoint</vt:lpstr>
      <vt:lpstr>Presentación de PowerPoint</vt:lpstr>
      <vt:lpstr>Escuela de Bakhtin</vt:lpstr>
      <vt:lpstr>Presentación de PowerPoint</vt:lpstr>
      <vt:lpstr>Presentación de PowerPoint</vt:lpstr>
      <vt:lpstr>El estructuralismo de Praga</vt:lpstr>
      <vt:lpstr>Paradigma de Jakobson</vt:lpstr>
      <vt:lpstr>Presentación de PowerPoint</vt:lpstr>
      <vt:lpstr>Presentación de PowerPoint</vt:lpstr>
      <vt:lpstr>Estructuralismo</vt:lpstr>
      <vt:lpstr>Presentación de PowerPoint</vt:lpstr>
      <vt:lpstr>Presentación de PowerPoint</vt:lpstr>
      <vt:lpstr>Presentación de PowerPoint</vt:lpstr>
      <vt:lpstr>Presentación de PowerPoint</vt:lpstr>
      <vt:lpstr>Semiótica y Cine</vt:lpstr>
      <vt:lpstr>Post-Estructuralismo</vt:lpstr>
      <vt:lpstr>Presentación de PowerPoint</vt:lpstr>
      <vt:lpstr>Presentación de PowerPoint</vt:lpstr>
      <vt:lpstr>Presentación de PowerPoint</vt:lpstr>
      <vt:lpstr>Presentación de PowerPoint</vt:lpstr>
      <vt:lpstr>Semiología del cine</vt:lpstr>
      <vt:lpstr>Analogon Fílmico</vt:lpstr>
      <vt:lpstr>La polisemia</vt:lpstr>
      <vt:lpstr>La lengua / El código</vt:lpstr>
      <vt:lpstr>Presentación de PowerPoint</vt:lpstr>
      <vt:lpstr>Códigos de mensajes visuales</vt:lpstr>
      <vt:lpstr>Presentación de PowerPoint</vt:lpstr>
      <vt:lpstr>Presentación de PowerPoint</vt:lpstr>
      <vt:lpstr>La doble articulación</vt:lpstr>
      <vt:lpstr>Presentación de PowerPoint</vt:lpstr>
      <vt:lpstr>Presentación de PowerPoint</vt:lpstr>
      <vt:lpstr>Presentación de PowerPoint</vt:lpstr>
      <vt:lpstr>¿Lengua o Lenguaje? </vt:lpstr>
      <vt:lpstr>Presentación de PowerPoint</vt:lpstr>
      <vt:lpstr>Presentación de PowerPoint</vt:lpstr>
      <vt:lpstr>Presentación de PowerPoint</vt:lpstr>
      <vt:lpstr>Presentación de PowerPoint</vt:lpstr>
      <vt:lpstr>Lenguaje o lengua - Conclusiones</vt:lpstr>
      <vt:lpstr>La Grande Syntagmatique</vt:lpstr>
      <vt:lpstr>Presentación de PowerPoint</vt:lpstr>
      <vt:lpstr>La diégesis</vt:lpstr>
      <vt:lpstr>Presentación de PowerPoint</vt:lpstr>
      <vt:lpstr>Presentación de PowerPoint</vt:lpstr>
      <vt:lpstr>Presentación de PowerPoint</vt:lpstr>
      <vt:lpstr>Tipos sintagmáticos</vt:lpstr>
      <vt:lpstr>Presentación de PowerPoint</vt:lpstr>
      <vt:lpstr>Presentación de PowerPoint</vt:lpstr>
      <vt:lpstr>Conclusiones de la Grand Syntagmatique</vt:lpstr>
      <vt:lpstr>Códigos y sub-códigos (C. Metz)</vt:lpstr>
      <vt:lpstr>Presentación de PowerPoint</vt:lpstr>
      <vt:lpstr>Presentación de PowerPoint</vt:lpstr>
      <vt:lpstr>El sistema textual</vt:lpstr>
      <vt:lpstr>Presentación de PowerPoint</vt:lpstr>
      <vt:lpstr>Presentación de PowerPoint</vt:lpstr>
      <vt:lpstr>Nuevos conceptos post-estructuralistas</vt:lpstr>
      <vt:lpstr>Presentación de PowerPoint</vt:lpstr>
      <vt:lpstr>El análisis textual</vt:lpstr>
      <vt:lpstr>Presentación de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SEMIÓTICA</dc:title>
  <dc:creator>Roberto</dc:creator>
  <cp:lastModifiedBy>Roberto</cp:lastModifiedBy>
  <cp:revision>50</cp:revision>
  <dcterms:created xsi:type="dcterms:W3CDTF">2020-05-28T15:25:05Z</dcterms:created>
  <dcterms:modified xsi:type="dcterms:W3CDTF">2020-06-01T03:53:01Z</dcterms:modified>
</cp:coreProperties>
</file>